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371" r:id="rId2"/>
    <p:sldId id="256" r:id="rId3"/>
    <p:sldId id="258" r:id="rId4"/>
    <p:sldId id="257" r:id="rId5"/>
    <p:sldId id="287" r:id="rId6"/>
    <p:sldId id="259" r:id="rId7"/>
    <p:sldId id="332" r:id="rId8"/>
    <p:sldId id="334" r:id="rId9"/>
    <p:sldId id="333" r:id="rId10"/>
    <p:sldId id="349" r:id="rId11"/>
    <p:sldId id="350" r:id="rId12"/>
    <p:sldId id="351" r:id="rId13"/>
    <p:sldId id="335" r:id="rId14"/>
    <p:sldId id="367" r:id="rId15"/>
    <p:sldId id="336" r:id="rId16"/>
    <p:sldId id="337" r:id="rId17"/>
    <p:sldId id="353" r:id="rId18"/>
    <p:sldId id="352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8" r:id="rId30"/>
    <p:sldId id="338" r:id="rId31"/>
    <p:sldId id="364" r:id="rId32"/>
    <p:sldId id="365" r:id="rId33"/>
    <p:sldId id="366" r:id="rId34"/>
    <p:sldId id="369" r:id="rId35"/>
    <p:sldId id="370" r:id="rId36"/>
    <p:sldId id="329" r:id="rId37"/>
    <p:sldId id="330" r:id="rId3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46" autoAdjust="0"/>
  </p:normalViewPr>
  <p:slideViewPr>
    <p:cSldViewPr>
      <p:cViewPr varScale="1">
        <p:scale>
          <a:sx n="75" d="100"/>
          <a:sy n="75" d="100"/>
        </p:scale>
        <p:origin x="-12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1.wmf"/><Relationship Id="rId1" Type="http://schemas.openxmlformats.org/officeDocument/2006/relationships/image" Target="../media/image37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3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10" Type="http://schemas.openxmlformats.org/officeDocument/2006/relationships/image" Target="../media/image48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0.wmf"/><Relationship Id="rId1" Type="http://schemas.openxmlformats.org/officeDocument/2006/relationships/image" Target="../media/image33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0A108-37C2-4D73-BA09-3D667EEB74F9}" type="datetimeFigureOut">
              <a:rPr lang="en-US" smtClean="0"/>
              <a:t>30-Apr-15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66531-FA13-4455-9042-66EEAFB0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9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9A327-3CC9-4098-89F1-EE62FACC109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85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97521-46E4-4BFF-9BDE-89E5D77922F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22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87390-4EC9-4E9D-B43C-312C951D658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98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085A-B63F-4A2C-9081-3ADAE2702E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78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7B5C-A9F7-4B26-B1BE-E79CAB4A523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66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5646-EB40-45D1-971E-CFCA400CB06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68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D7305-CFBC-4C65-9D6B-552E1CD46BD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62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5761F-CC79-433F-B49F-146AF1B88B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72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93075-9111-4F0D-B5BA-2C831A96A57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085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FCFF4-786A-4395-9FF7-E7A4BC2D7C1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716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97C7D-DED1-4AEA-AFFA-3830B967805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72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C0D1521-2620-4C4A-911B-1B7CB5BFEC6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avi"/><Relationship Id="rId7" Type="http://schemas.openxmlformats.org/officeDocument/2006/relationships/image" Target="../media/image2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avi"/><Relationship Id="rId7" Type="http://schemas.openxmlformats.org/officeDocument/2006/relationships/image" Target="../media/image35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video" Target="../media/media4.avi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3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46.wmf"/><Relationship Id="rId3" Type="http://schemas.openxmlformats.org/officeDocument/2006/relationships/oleObject" Target="../embeddings/oleObject23.bin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wmf"/><Relationship Id="rId20" Type="http://schemas.openxmlformats.org/officeDocument/2006/relationships/image" Target="../media/image4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42.w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44.wmf"/><Relationship Id="rId22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54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50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5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72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44.bin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74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avi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48.bin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7" Type="http://schemas.openxmlformats.org/officeDocument/2006/relationships/image" Target="../media/image73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avi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11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6.wm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5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4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6.png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024275"/>
            <a:ext cx="838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300000"/>
              </a:lnSpc>
              <a:buFont typeface="Wingdings" pitchFamily="2" charset="2"/>
              <a:buChar char="Ø"/>
              <a:defRPr sz="2000"/>
            </a:lvl1pPr>
          </a:lstStyle>
          <a:p>
            <a:pPr marL="0" indent="0">
              <a:lnSpc>
                <a:spcPct val="250000"/>
              </a:lnSpc>
              <a:buNone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Raanan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Dafni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Dual BSc in Geophysics and Chemistry (Tel-Aviv University).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 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Geophysics (Tel-Aviv University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Paradigm Geophysics R&amp;D (2009-2014).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Post-Doc (Rice University).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Dip-Angle Image Gathers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8</a:t>
            </a:r>
            <a:endParaRPr lang="es-E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79512" y="987107"/>
            <a:ext cx="885698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the dip information: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structural information is “hidden” in the dip-angle CIGs.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 diffractions can be distinguished from seismic reflectors in the dip-angle domain.</a:t>
            </a:r>
          </a:p>
        </p:txBody>
      </p:sp>
      <p:pic>
        <p:nvPicPr>
          <p:cNvPr id="20" name="Picture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/>
          <a:stretch/>
        </p:blipFill>
        <p:spPr>
          <a:xfrm>
            <a:off x="3339330" y="3238088"/>
            <a:ext cx="2235224" cy="1944823"/>
          </a:xfrm>
          <a:prstGeom prst="rect">
            <a:avLst/>
          </a:prstGeom>
        </p:spPr>
      </p:pic>
      <p:grpSp>
        <p:nvGrpSpPr>
          <p:cNvPr id="30" name="Group 2"/>
          <p:cNvGrpSpPr/>
          <p:nvPr/>
        </p:nvGrpSpPr>
        <p:grpSpPr>
          <a:xfrm>
            <a:off x="2771800" y="2955028"/>
            <a:ext cx="3362604" cy="2346180"/>
            <a:chOff x="4394425" y="1791785"/>
            <a:chExt cx="4898157" cy="3155387"/>
          </a:xfrm>
        </p:grpSpPr>
        <p:grpSp>
          <p:nvGrpSpPr>
            <p:cNvPr id="32" name="Group 3"/>
            <p:cNvGrpSpPr/>
            <p:nvPr/>
          </p:nvGrpSpPr>
          <p:grpSpPr>
            <a:xfrm>
              <a:off x="5105400" y="2125088"/>
              <a:ext cx="3505200" cy="2662986"/>
              <a:chOff x="5334000" y="2132418"/>
              <a:chExt cx="3505200" cy="2662986"/>
            </a:xfrm>
          </p:grpSpPr>
          <p:cxnSp>
            <p:nvCxnSpPr>
              <p:cNvPr id="49" name="Straight Arrow Connector 20"/>
              <p:cNvCxnSpPr/>
              <p:nvPr/>
            </p:nvCxnSpPr>
            <p:spPr>
              <a:xfrm flipH="1">
                <a:off x="5334000" y="2133600"/>
                <a:ext cx="1" cy="26618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21"/>
              <p:cNvCxnSpPr/>
              <p:nvPr/>
            </p:nvCxnSpPr>
            <p:spPr>
              <a:xfrm flipV="1">
                <a:off x="5334000" y="2132418"/>
                <a:ext cx="3505200" cy="11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4394425" y="4574635"/>
              <a:ext cx="846731" cy="37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Z[m]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77073" y="2005631"/>
              <a:ext cx="815509" cy="37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12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 ̊ ]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5" name="Group 6"/>
            <p:cNvGrpSpPr/>
            <p:nvPr/>
          </p:nvGrpSpPr>
          <p:grpSpPr>
            <a:xfrm>
              <a:off x="5181601" y="2050070"/>
              <a:ext cx="3292667" cy="67733"/>
              <a:chOff x="4212651" y="1919516"/>
              <a:chExt cx="3271406" cy="88268"/>
            </a:xfrm>
          </p:grpSpPr>
          <p:cxnSp>
            <p:nvCxnSpPr>
              <p:cNvPr id="44" name="Straight Connector 15"/>
              <p:cNvCxnSpPr/>
              <p:nvPr/>
            </p:nvCxnSpPr>
            <p:spPr>
              <a:xfrm>
                <a:off x="4212651" y="1919630"/>
                <a:ext cx="0" cy="84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6"/>
              <p:cNvCxnSpPr/>
              <p:nvPr/>
            </p:nvCxnSpPr>
            <p:spPr>
              <a:xfrm>
                <a:off x="5174342" y="1920632"/>
                <a:ext cx="0" cy="84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7"/>
              <p:cNvCxnSpPr/>
              <p:nvPr/>
            </p:nvCxnSpPr>
            <p:spPr>
              <a:xfrm>
                <a:off x="5874649" y="1922966"/>
                <a:ext cx="0" cy="84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8"/>
              <p:cNvCxnSpPr/>
              <p:nvPr/>
            </p:nvCxnSpPr>
            <p:spPr>
              <a:xfrm>
                <a:off x="7484057" y="1919516"/>
                <a:ext cx="0" cy="846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19"/>
              <p:cNvCxnSpPr/>
              <p:nvPr/>
            </p:nvCxnSpPr>
            <p:spPr>
              <a:xfrm>
                <a:off x="6582223" y="1923145"/>
                <a:ext cx="0" cy="84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7"/>
            <p:cNvGrpSpPr/>
            <p:nvPr/>
          </p:nvGrpSpPr>
          <p:grpSpPr>
            <a:xfrm rot="5400000">
              <a:off x="4467970" y="2801520"/>
              <a:ext cx="1210628" cy="54815"/>
              <a:chOff x="4332127" y="1919628"/>
              <a:chExt cx="1445653" cy="87976"/>
            </a:xfrm>
          </p:grpSpPr>
          <p:cxnSp>
            <p:nvCxnSpPr>
              <p:cNvPr id="42" name="Straight Connector 13"/>
              <p:cNvCxnSpPr/>
              <p:nvPr/>
            </p:nvCxnSpPr>
            <p:spPr>
              <a:xfrm>
                <a:off x="4332127" y="1919628"/>
                <a:ext cx="0" cy="846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4"/>
              <p:cNvCxnSpPr/>
              <p:nvPr/>
            </p:nvCxnSpPr>
            <p:spPr>
              <a:xfrm>
                <a:off x="5777780" y="1922963"/>
                <a:ext cx="0" cy="846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4801833" y="2057024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61441" y="1807796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-30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80320" y="1791785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38341" y="1805609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08894" y="1811640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-70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858022" y="4043846"/>
            <a:ext cx="470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14230" y="2952452"/>
            <a:ext cx="353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69"/>
          <p:cNvCxnSpPr/>
          <p:nvPr/>
        </p:nvCxnSpPr>
        <p:spPr>
          <a:xfrm flipH="1" flipV="1">
            <a:off x="5080097" y="3748571"/>
            <a:ext cx="222395" cy="13998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69"/>
          <p:cNvCxnSpPr/>
          <p:nvPr/>
        </p:nvCxnSpPr>
        <p:spPr>
          <a:xfrm flipH="1" flipV="1">
            <a:off x="4536810" y="4788280"/>
            <a:ext cx="222395" cy="13998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5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Dip-Angle Image Gathers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8</a:t>
            </a:r>
            <a:endParaRPr lang="es-E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79512" y="987107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the dip information: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structural information is “hidden” in the dip-angle CIGs.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Seismic diffractions can be distinguished from seismic reflectors in the dip-angle domain.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 diffractions are highly sensitive to velocity errors in the dip-angle domain.</a:t>
            </a:r>
          </a:p>
        </p:txBody>
      </p:sp>
      <p:pic>
        <p:nvPicPr>
          <p:cNvPr id="6" name="Picture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/>
          <a:stretch/>
        </p:blipFill>
        <p:spPr>
          <a:xfrm>
            <a:off x="3339330" y="3238088"/>
            <a:ext cx="2235224" cy="1944823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>
          <a:xfrm>
            <a:off x="2771800" y="2955028"/>
            <a:ext cx="3362604" cy="2346180"/>
            <a:chOff x="4394425" y="1791785"/>
            <a:chExt cx="4898157" cy="3155387"/>
          </a:xfrm>
        </p:grpSpPr>
        <p:grpSp>
          <p:nvGrpSpPr>
            <p:cNvPr id="8" name="Group 3"/>
            <p:cNvGrpSpPr/>
            <p:nvPr/>
          </p:nvGrpSpPr>
          <p:grpSpPr>
            <a:xfrm>
              <a:off x="5105400" y="2125088"/>
              <a:ext cx="3505200" cy="2662986"/>
              <a:chOff x="5334000" y="2132418"/>
              <a:chExt cx="3505200" cy="2662986"/>
            </a:xfrm>
          </p:grpSpPr>
          <p:cxnSp>
            <p:nvCxnSpPr>
              <p:cNvPr id="28" name="Straight Arrow Connector 20"/>
              <p:cNvCxnSpPr/>
              <p:nvPr/>
            </p:nvCxnSpPr>
            <p:spPr>
              <a:xfrm flipH="1">
                <a:off x="5334000" y="2133600"/>
                <a:ext cx="1" cy="26618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1"/>
              <p:cNvCxnSpPr/>
              <p:nvPr/>
            </p:nvCxnSpPr>
            <p:spPr>
              <a:xfrm flipV="1">
                <a:off x="5334000" y="2132418"/>
                <a:ext cx="3505200" cy="11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4394425" y="4574635"/>
              <a:ext cx="846731" cy="37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Z[m]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77073" y="2005631"/>
              <a:ext cx="815509" cy="37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12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 ̊ ]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6"/>
            <p:cNvGrpSpPr/>
            <p:nvPr/>
          </p:nvGrpSpPr>
          <p:grpSpPr>
            <a:xfrm>
              <a:off x="5181601" y="2050070"/>
              <a:ext cx="3292667" cy="67733"/>
              <a:chOff x="4212651" y="1919516"/>
              <a:chExt cx="3271406" cy="88268"/>
            </a:xfrm>
          </p:grpSpPr>
          <p:cxnSp>
            <p:nvCxnSpPr>
              <p:cNvPr id="20" name="Straight Connector 15"/>
              <p:cNvCxnSpPr/>
              <p:nvPr/>
            </p:nvCxnSpPr>
            <p:spPr>
              <a:xfrm>
                <a:off x="4212651" y="1919630"/>
                <a:ext cx="0" cy="84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6"/>
              <p:cNvCxnSpPr/>
              <p:nvPr/>
            </p:nvCxnSpPr>
            <p:spPr>
              <a:xfrm>
                <a:off x="5174342" y="1920632"/>
                <a:ext cx="0" cy="84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7"/>
              <p:cNvCxnSpPr/>
              <p:nvPr/>
            </p:nvCxnSpPr>
            <p:spPr>
              <a:xfrm>
                <a:off x="5874649" y="1922966"/>
                <a:ext cx="0" cy="84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18"/>
              <p:cNvCxnSpPr/>
              <p:nvPr/>
            </p:nvCxnSpPr>
            <p:spPr>
              <a:xfrm>
                <a:off x="7484057" y="1919516"/>
                <a:ext cx="0" cy="846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19"/>
              <p:cNvCxnSpPr/>
              <p:nvPr/>
            </p:nvCxnSpPr>
            <p:spPr>
              <a:xfrm>
                <a:off x="6582223" y="1923145"/>
                <a:ext cx="0" cy="84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7"/>
            <p:cNvGrpSpPr/>
            <p:nvPr/>
          </p:nvGrpSpPr>
          <p:grpSpPr>
            <a:xfrm rot="5400000">
              <a:off x="4467970" y="2801520"/>
              <a:ext cx="1210628" cy="54815"/>
              <a:chOff x="4332127" y="1919628"/>
              <a:chExt cx="1445653" cy="87976"/>
            </a:xfrm>
          </p:grpSpPr>
          <p:cxnSp>
            <p:nvCxnSpPr>
              <p:cNvPr id="18" name="Straight Connector 13"/>
              <p:cNvCxnSpPr/>
              <p:nvPr/>
            </p:nvCxnSpPr>
            <p:spPr>
              <a:xfrm>
                <a:off x="4332127" y="1919628"/>
                <a:ext cx="0" cy="846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4"/>
              <p:cNvCxnSpPr/>
              <p:nvPr/>
            </p:nvCxnSpPr>
            <p:spPr>
              <a:xfrm>
                <a:off x="5777780" y="1922963"/>
                <a:ext cx="0" cy="846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4801833" y="2057024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61441" y="1807796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-30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80320" y="1791785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38341" y="1805609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08894" y="1811640"/>
              <a:ext cx="514567" cy="33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-70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58022" y="4043846"/>
            <a:ext cx="470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4230" y="2952452"/>
            <a:ext cx="353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69"/>
          <p:cNvCxnSpPr/>
          <p:nvPr/>
        </p:nvCxnSpPr>
        <p:spPr>
          <a:xfrm flipH="1" flipV="1">
            <a:off x="5080097" y="3748571"/>
            <a:ext cx="222395" cy="13998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9"/>
          <p:cNvCxnSpPr/>
          <p:nvPr/>
        </p:nvCxnSpPr>
        <p:spPr>
          <a:xfrm flipH="1" flipV="1">
            <a:off x="4536810" y="4788280"/>
            <a:ext cx="222395" cy="13998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5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Dip-Angle Image Gathers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8</a:t>
            </a:r>
            <a:endParaRPr lang="es-E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79512" y="987107"/>
            <a:ext cx="8856984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the dip information: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structural information is “hidden” in the dip-angle CIGs.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Seismic diffractions can be distinguished from seismic reflectors in the dip-angle domain.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Seismic diffractions are highly sensitive to velocity errors in the dip-angle domain.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Scattering-angle CIGs can be of limited use for velocity analysis in regions with complex geologic structures. The essential dip-angle information can be incorporated in the generation stage of the scattering-angle CIGs to improve the assurance and quality of the gathers.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77071"/>
            <a:ext cx="2014144" cy="192853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4" y="4077070"/>
            <a:ext cx="2041180" cy="1928532"/>
          </a:xfrm>
          <a:prstGeom prst="rect">
            <a:avLst/>
          </a:prstGeom>
        </p:spPr>
      </p:pic>
      <p:sp>
        <p:nvSpPr>
          <p:cNvPr id="8" name="Right Arrow 15"/>
          <p:cNvSpPr/>
          <p:nvPr/>
        </p:nvSpPr>
        <p:spPr>
          <a:xfrm flipV="1">
            <a:off x="3491880" y="5033229"/>
            <a:ext cx="1944216" cy="123961"/>
          </a:xfrm>
          <a:prstGeom prst="rightArrow">
            <a:avLst/>
          </a:prstGeom>
          <a:pattFill prst="pct60">
            <a:fgClr>
              <a:srgbClr val="00B050"/>
            </a:fgClr>
            <a:bgClr>
              <a:schemeClr val="bg1"/>
            </a:bgClr>
          </a:patt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9" name="TextBox 8"/>
          <p:cNvSpPr txBox="1"/>
          <p:nvPr/>
        </p:nvSpPr>
        <p:spPr>
          <a:xfrm>
            <a:off x="3347864" y="4725144"/>
            <a:ext cx="2160240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 dip information</a:t>
            </a:r>
            <a:endParaRPr lang="en-US" sz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 Image Gathers 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(Wave-equation-based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UY" alt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9</a:t>
            </a:r>
            <a:endParaRPr lang="es-E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79512" y="987107"/>
            <a:ext cx="89644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LAD CIGs are computed in relation with wave-equation  migration by: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Data-space technique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applied on the wavefields before imposing the imaging condition.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Image-space technique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applied on the prestack images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migration.</a:t>
            </a:r>
          </a:p>
        </p:txBody>
      </p:sp>
      <p:graphicFrame>
        <p:nvGraphicFramePr>
          <p:cNvPr id="3" name="אובייקט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453491"/>
              </p:ext>
            </p:extLst>
          </p:nvPr>
        </p:nvGraphicFramePr>
        <p:xfrm>
          <a:off x="409400" y="2564904"/>
          <a:ext cx="1728787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" name="משוואה" r:id="rId3" imgW="1193760" imgH="812520" progId="Equation.3">
                  <p:embed/>
                </p:oleObj>
              </mc:Choice>
              <mc:Fallback>
                <p:oleObj name="משוואה" r:id="rId3" imgW="1193760" imgH="8125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00" y="2564904"/>
                        <a:ext cx="1728787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15"/>
          <p:cNvSpPr/>
          <p:nvPr/>
        </p:nvSpPr>
        <p:spPr>
          <a:xfrm flipV="1">
            <a:off x="2411760" y="3089013"/>
            <a:ext cx="1944216" cy="123961"/>
          </a:xfrm>
          <a:prstGeom prst="rightArrow">
            <a:avLst/>
          </a:prstGeom>
          <a:pattFill prst="pct60">
            <a:fgClr>
              <a:srgbClr val="00B050"/>
            </a:fgClr>
            <a:bgClr>
              <a:schemeClr val="bg1"/>
            </a:bgClr>
          </a:patt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TextBox 9"/>
          <p:cNvSpPr txBox="1"/>
          <p:nvPr/>
        </p:nvSpPr>
        <p:spPr>
          <a:xfrm>
            <a:off x="2267744" y="27809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Wave-equation-based migration</a:t>
            </a:r>
            <a:endParaRPr lang="en-US" sz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אובייקט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567224"/>
              </p:ext>
            </p:extLst>
          </p:nvPr>
        </p:nvGraphicFramePr>
        <p:xfrm>
          <a:off x="4569371" y="2564904"/>
          <a:ext cx="1874837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" name="משוואה" r:id="rId5" imgW="1295280" imgH="812520" progId="Equation.3">
                  <p:embed/>
                </p:oleObj>
              </mc:Choice>
              <mc:Fallback>
                <p:oleObj name="משוואה" r:id="rId5" imgW="1295280" imgH="8125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9371" y="2564904"/>
                        <a:ext cx="1874837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5"/>
          <p:cNvSpPr/>
          <p:nvPr/>
        </p:nvSpPr>
        <p:spPr>
          <a:xfrm rot="7822185" flipV="1">
            <a:off x="4049800" y="4244911"/>
            <a:ext cx="1188720" cy="123961"/>
          </a:xfrm>
          <a:prstGeom prst="rightArrow">
            <a:avLst/>
          </a:prstGeom>
          <a:pattFill prst="pct60">
            <a:fgClr>
              <a:srgbClr val="00B050"/>
            </a:fgClr>
            <a:bgClr>
              <a:schemeClr val="bg1"/>
            </a:bgClr>
          </a:patt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aphicFrame>
        <p:nvGraphicFramePr>
          <p:cNvPr id="14" name="אובייקט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875211"/>
              </p:ext>
            </p:extLst>
          </p:nvPr>
        </p:nvGraphicFramePr>
        <p:xfrm>
          <a:off x="3475038" y="4765675"/>
          <a:ext cx="152558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0" name="משוואה" r:id="rId7" imgW="1054080" imgH="787320" progId="Equation.3">
                  <p:embed/>
                </p:oleObj>
              </mc:Choice>
              <mc:Fallback>
                <p:oleObj name="משוואה" r:id="rId7" imgW="1054080" imgH="7873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038" y="4765675"/>
                        <a:ext cx="1525587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אובייקט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179073"/>
              </p:ext>
            </p:extLst>
          </p:nvPr>
        </p:nvGraphicFramePr>
        <p:xfrm>
          <a:off x="6156176" y="4837460"/>
          <a:ext cx="1546225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1" name="משוואה" r:id="rId9" imgW="1066680" imgH="761760" progId="Equation.3">
                  <p:embed/>
                </p:oleObj>
              </mc:Choice>
              <mc:Fallback>
                <p:oleObj name="משוואה" r:id="rId9" imgW="1066680" imgH="7617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4837460"/>
                        <a:ext cx="1546225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5"/>
          <p:cNvSpPr/>
          <p:nvPr/>
        </p:nvSpPr>
        <p:spPr>
          <a:xfrm rot="3104922" flipV="1">
            <a:off x="5948822" y="4249412"/>
            <a:ext cx="1188720" cy="123961"/>
          </a:xfrm>
          <a:prstGeom prst="rightArrow">
            <a:avLst/>
          </a:prstGeom>
          <a:pattFill prst="pct60">
            <a:fgClr>
              <a:srgbClr val="00B050"/>
            </a:fgClr>
            <a:bgClr>
              <a:schemeClr val="bg1"/>
            </a:bgClr>
          </a:patt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4" name="TextBox 23"/>
          <p:cNvSpPr txBox="1"/>
          <p:nvPr/>
        </p:nvSpPr>
        <p:spPr>
          <a:xfrm>
            <a:off x="3203848" y="3956978"/>
            <a:ext cx="2160240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Slant-Stack</a:t>
            </a:r>
            <a:endParaRPr lang="en-US" sz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68144" y="3956978"/>
            <a:ext cx="2160240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Slant-Stack</a:t>
            </a:r>
            <a:endParaRPr lang="en-US" sz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מלבן 27"/>
          <p:cNvSpPr/>
          <p:nvPr/>
        </p:nvSpPr>
        <p:spPr>
          <a:xfrm>
            <a:off x="2123728" y="5445224"/>
            <a:ext cx="144016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(Sava &amp; </a:t>
            </a:r>
            <a:r>
              <a:rPr lang="en-US" sz="11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Fomel</a:t>
            </a:r>
            <a:r>
              <a:rPr lang="en-US" sz="1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2003)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5576" y="2339588"/>
            <a:ext cx="1224136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 data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32040" y="2336180"/>
            <a:ext cx="1224136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HOCIG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7904" y="4725144"/>
            <a:ext cx="1224136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sz="1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1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0192" y="4725144"/>
            <a:ext cx="1224136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sz="1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1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מלבן 18"/>
          <p:cNvSpPr/>
          <p:nvPr/>
        </p:nvSpPr>
        <p:spPr>
          <a:xfrm>
            <a:off x="5389488" y="2924944"/>
            <a:ext cx="936104" cy="67943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מלבן 32"/>
          <p:cNvSpPr/>
          <p:nvPr/>
        </p:nvSpPr>
        <p:spPr>
          <a:xfrm>
            <a:off x="7077484" y="5125834"/>
            <a:ext cx="475488" cy="67943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מלבן 33"/>
          <p:cNvSpPr/>
          <p:nvPr/>
        </p:nvSpPr>
        <p:spPr>
          <a:xfrm>
            <a:off x="4352855" y="5122738"/>
            <a:ext cx="493776" cy="67943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מלבן 34"/>
          <p:cNvSpPr/>
          <p:nvPr/>
        </p:nvSpPr>
        <p:spPr>
          <a:xfrm>
            <a:off x="7668344" y="5445224"/>
            <a:ext cx="1475656" cy="3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(Still to be discovered)</a:t>
            </a:r>
          </a:p>
        </p:txBody>
      </p:sp>
    </p:spTree>
    <p:extLst>
      <p:ext uri="{BB962C8B-B14F-4D97-AF65-F5344CB8AC3E}">
        <p14:creationId xmlns:p14="http://schemas.microsoft.com/office/powerpoint/2010/main" val="30828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20" grpId="0" animBg="1"/>
      <p:bldP spid="24" grpId="0"/>
      <p:bldP spid="26" grpId="0"/>
      <p:bldP spid="28" grpId="0"/>
      <p:bldP spid="29" grpId="0"/>
      <p:bldP spid="30" grpId="0"/>
      <p:bldP spid="31" grpId="0"/>
      <p:bldP spid="32" grpId="0"/>
      <p:bldP spid="19" grpId="0" animBg="1"/>
      <p:bldP spid="33" grpId="0" animBg="1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08720"/>
            <a:ext cx="3167541" cy="2304256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870176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HOCIGs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subsurface offset extensions</a:t>
            </a:r>
            <a:endParaRPr lang="es-UY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10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605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HOCIGs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11</a:t>
            </a:r>
            <a:endParaRPr lang="es-E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79512" y="987107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Extend the image by the horizontal subsurface offset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to generate HOCIG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subsurface offset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defined as the horizontal distance between the sunken source and receiver wavefields.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true migration velocity is used, the two wavefields will constructively interfere at h=0. Therefore, the image is focused at the zero offset trace in the HOCIGs.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 offset other than h=0 will be considered as non-physical.</a:t>
            </a:r>
          </a:p>
        </p:txBody>
      </p:sp>
      <p:sp>
        <p:nvSpPr>
          <p:cNvPr id="6" name="Cube 11"/>
          <p:cNvSpPr/>
          <p:nvPr/>
        </p:nvSpPr>
        <p:spPr>
          <a:xfrm>
            <a:off x="3707904" y="3689862"/>
            <a:ext cx="3371850" cy="2267211"/>
          </a:xfrm>
          <a:prstGeom prst="cube">
            <a:avLst>
              <a:gd name="adj" fmla="val 27365"/>
            </a:avLst>
          </a:prstGeom>
          <a:solidFill>
            <a:schemeClr val="bg1"/>
          </a:solidFill>
          <a:ln>
            <a:solidFill>
              <a:schemeClr val="tx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55" y="4293513"/>
            <a:ext cx="2710523" cy="1663560"/>
          </a:xfrm>
          <a:prstGeom prst="rect">
            <a:avLst/>
          </a:prstGeom>
          <a:noFill/>
        </p:spPr>
      </p:pic>
      <p:cxnSp>
        <p:nvCxnSpPr>
          <p:cNvPr id="9" name="Straight Arrow Connector 14"/>
          <p:cNvCxnSpPr/>
          <p:nvPr/>
        </p:nvCxnSpPr>
        <p:spPr>
          <a:xfrm flipV="1">
            <a:off x="3866590" y="4219723"/>
            <a:ext cx="594772" cy="14418"/>
          </a:xfrm>
          <a:prstGeom prst="straightConnector1">
            <a:avLst/>
          </a:prstGeom>
          <a:ln w="25400">
            <a:solidFill>
              <a:schemeClr val="tx1">
                <a:alpha val="3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02246" y="4065835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1" name="Straight Arrow Connector 16"/>
          <p:cNvCxnSpPr/>
          <p:nvPr/>
        </p:nvCxnSpPr>
        <p:spPr>
          <a:xfrm flipV="1">
            <a:off x="3866590" y="3833867"/>
            <a:ext cx="397317" cy="398069"/>
          </a:xfrm>
          <a:prstGeom prst="straightConnector1">
            <a:avLst/>
          </a:prstGeom>
          <a:ln w="25400">
            <a:solidFill>
              <a:schemeClr val="tx1">
                <a:alpha val="3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88530" y="3697287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Y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62" y="3420185"/>
            <a:ext cx="936104" cy="2817127"/>
          </a:xfrm>
          <a:prstGeom prst="rect">
            <a:avLst/>
          </a:prstGeom>
          <a:scene3d>
            <a:camera prst="orthographicFront">
              <a:rot lat="18299991" lon="3000000" rev="0"/>
            </a:camera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4501962" y="37509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0494" y="367893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6" name="Oval 21"/>
          <p:cNvSpPr/>
          <p:nvPr/>
        </p:nvSpPr>
        <p:spPr>
          <a:xfrm>
            <a:off x="4754617" y="393560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22"/>
          <p:cNvSpPr/>
          <p:nvPr/>
        </p:nvSpPr>
        <p:spPr>
          <a:xfrm>
            <a:off x="6268254" y="3873748"/>
            <a:ext cx="76200" cy="762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3"/>
          <p:cNvSpPr/>
          <p:nvPr/>
        </p:nvSpPr>
        <p:spPr>
          <a:xfrm>
            <a:off x="5576182" y="3961009"/>
            <a:ext cx="788111" cy="1556223"/>
          </a:xfrm>
          <a:custGeom>
            <a:avLst/>
            <a:gdLst>
              <a:gd name="connsiteX0" fmla="*/ 0 w 3998100"/>
              <a:gd name="connsiteY0" fmla="*/ 2978150 h 2978150"/>
              <a:gd name="connsiteX1" fmla="*/ 3651250 w 3998100"/>
              <a:gd name="connsiteY1" fmla="*/ 1327150 h 2978150"/>
              <a:gd name="connsiteX2" fmla="*/ 3848100 w 3998100"/>
              <a:gd name="connsiteY2" fmla="*/ 0 h 2978150"/>
              <a:gd name="connsiteX3" fmla="*/ 3848100 w 3998100"/>
              <a:gd name="connsiteY3" fmla="*/ 0 h 29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8100" h="2978150">
                <a:moveTo>
                  <a:pt x="0" y="2978150"/>
                </a:moveTo>
                <a:cubicBezTo>
                  <a:pt x="1504950" y="2400829"/>
                  <a:pt x="3009900" y="1823508"/>
                  <a:pt x="3651250" y="1327150"/>
                </a:cubicBezTo>
                <a:cubicBezTo>
                  <a:pt x="4292600" y="830792"/>
                  <a:pt x="3848100" y="0"/>
                  <a:pt x="3848100" y="0"/>
                </a:cubicBezTo>
                <a:lnTo>
                  <a:pt x="3848100" y="0"/>
                </a:lnTo>
              </a:path>
            </a:pathLst>
          </a:custGeom>
          <a:noFill/>
          <a:ln w="19050">
            <a:solidFill>
              <a:srgbClr val="08884A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24"/>
          <p:cNvSpPr/>
          <p:nvPr/>
        </p:nvSpPr>
        <p:spPr>
          <a:xfrm>
            <a:off x="4789994" y="3990327"/>
            <a:ext cx="215527" cy="1526905"/>
          </a:xfrm>
          <a:custGeom>
            <a:avLst/>
            <a:gdLst>
              <a:gd name="connsiteX0" fmla="*/ 62283 w 515575"/>
              <a:gd name="connsiteY0" fmla="*/ 0 h 2321169"/>
              <a:gd name="connsiteX1" fmla="*/ 38837 w 515575"/>
              <a:gd name="connsiteY1" fmla="*/ 937846 h 2321169"/>
              <a:gd name="connsiteX2" fmla="*/ 515575 w 515575"/>
              <a:gd name="connsiteY2" fmla="*/ 2321169 h 232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575" h="2321169">
                <a:moveTo>
                  <a:pt x="62283" y="0"/>
                </a:moveTo>
                <a:cubicBezTo>
                  <a:pt x="12785" y="275492"/>
                  <a:pt x="-36712" y="550985"/>
                  <a:pt x="38837" y="937846"/>
                </a:cubicBezTo>
                <a:cubicBezTo>
                  <a:pt x="114386" y="1324707"/>
                  <a:pt x="314980" y="1822938"/>
                  <a:pt x="515575" y="2321169"/>
                </a:cubicBezTo>
              </a:path>
            </a:pathLst>
          </a:custGeom>
          <a:noFill/>
          <a:ln w="19050">
            <a:solidFill>
              <a:srgbClr val="08884A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8"/>
          <p:cNvCxnSpPr>
            <a:stCxn id="19" idx="2"/>
          </p:cNvCxnSpPr>
          <p:nvPr/>
        </p:nvCxnSpPr>
        <p:spPr>
          <a:xfrm>
            <a:off x="5005521" y="5517232"/>
            <a:ext cx="606914" cy="369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50034" y="515103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7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HOCIGs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12</a:t>
            </a:r>
            <a:endParaRPr lang="es-ES" sz="1200" dirty="0"/>
          </a:p>
        </p:txBody>
      </p:sp>
      <p:grpSp>
        <p:nvGrpSpPr>
          <p:cNvPr id="6" name="Group 54"/>
          <p:cNvGrpSpPr/>
          <p:nvPr/>
        </p:nvGrpSpPr>
        <p:grpSpPr>
          <a:xfrm>
            <a:off x="176812" y="908720"/>
            <a:ext cx="2736667" cy="1856857"/>
            <a:chOff x="-881406" y="2465696"/>
            <a:chExt cx="2962558" cy="1953904"/>
          </a:xfrm>
        </p:grpSpPr>
        <p:grpSp>
          <p:nvGrpSpPr>
            <p:cNvPr id="7" name="Group 55"/>
            <p:cNvGrpSpPr/>
            <p:nvPr/>
          </p:nvGrpSpPr>
          <p:grpSpPr>
            <a:xfrm>
              <a:off x="-881406" y="2743200"/>
              <a:ext cx="2962558" cy="1676400"/>
              <a:chOff x="2777070" y="939800"/>
              <a:chExt cx="2872489" cy="1661319"/>
            </a:xfrm>
          </p:grpSpPr>
          <p:cxnSp>
            <p:nvCxnSpPr>
              <p:cNvPr id="9" name="Straight Connector 57"/>
              <p:cNvCxnSpPr/>
              <p:nvPr/>
            </p:nvCxnSpPr>
            <p:spPr>
              <a:xfrm>
                <a:off x="3447073" y="1716049"/>
                <a:ext cx="2199239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62"/>
              <p:cNvGrpSpPr/>
              <p:nvPr/>
            </p:nvGrpSpPr>
            <p:grpSpPr>
              <a:xfrm>
                <a:off x="2777070" y="939800"/>
                <a:ext cx="2872489" cy="1661319"/>
                <a:chOff x="2309112" y="254000"/>
                <a:chExt cx="2872489" cy="1661319"/>
              </a:xfrm>
            </p:grpSpPr>
            <p:sp>
              <p:nvSpPr>
                <p:cNvPr id="16" name="Rectangle 5"/>
                <p:cNvSpPr>
                  <a:spLocks noChangeArrowheads="1"/>
                </p:cNvSpPr>
                <p:nvPr/>
              </p:nvSpPr>
              <p:spPr bwMode="auto">
                <a:xfrm>
                  <a:off x="2979115" y="254000"/>
                  <a:ext cx="2202486" cy="166131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309112" y="871641"/>
                  <a:ext cx="838201" cy="2888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200" b="1" dirty="0" smtClean="0">
                      <a:solidFill>
                        <a:srgbClr val="C00000"/>
                      </a:solidFill>
                    </a:rPr>
                    <a:t>2000[m</a:t>
                  </a:r>
                  <a:r>
                    <a:rPr lang="en-US" sz="1200" b="1" dirty="0">
                      <a:solidFill>
                        <a:srgbClr val="C00000"/>
                      </a:solidFill>
                    </a:rPr>
                    <a:t>]</a:t>
                  </a:r>
                </a:p>
              </p:txBody>
            </p:sp>
            <p:cxnSp>
              <p:nvCxnSpPr>
                <p:cNvPr id="18" name="Straight Connector 66"/>
                <p:cNvCxnSpPr/>
                <p:nvPr/>
              </p:nvCxnSpPr>
              <p:spPr>
                <a:xfrm flipV="1">
                  <a:off x="3886200" y="257398"/>
                  <a:ext cx="0" cy="1650301"/>
                </a:xfrm>
                <a:prstGeom prst="line">
                  <a:avLst/>
                </a:prstGeom>
                <a:ln w="6350">
                  <a:solidFill>
                    <a:srgbClr val="7030A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/>
            <p:cNvSpPr txBox="1"/>
            <p:nvPr/>
          </p:nvSpPr>
          <p:spPr>
            <a:xfrm>
              <a:off x="414996" y="2465696"/>
              <a:ext cx="685800" cy="3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9512" y="3003917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image is focused at h=0.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energy is “leaking” to non-zero offsets since: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band is limited.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 geometry is bounded.</a:t>
            </a:r>
          </a:p>
        </p:txBody>
      </p:sp>
      <p:pic>
        <p:nvPicPr>
          <p:cNvPr id="5" name="bandicam 2015-04-27 08-31-17-14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3637874"/>
            <a:ext cx="3058163" cy="2599438"/>
          </a:xfrm>
          <a:prstGeom prst="rect">
            <a:avLst/>
          </a:prstGeom>
        </p:spPr>
      </p:pic>
      <p:pic>
        <p:nvPicPr>
          <p:cNvPr id="10" name="bandicam 2015-04-27 08-44-47-13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3" y="908720"/>
            <a:ext cx="3058163" cy="2599439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56" y="1739407"/>
            <a:ext cx="1567404" cy="1041521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56" y="4475711"/>
            <a:ext cx="1567404" cy="1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7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מלבן 29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אליפסה 18"/>
          <p:cNvSpPr/>
          <p:nvPr/>
        </p:nvSpPr>
        <p:spPr>
          <a:xfrm>
            <a:off x="3124200" y="2708920"/>
            <a:ext cx="3657600" cy="3657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Impulse Response Test </a:t>
            </a:r>
            <a:r>
              <a:rPr lang="en-US" sz="2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(H=0)</a:t>
            </a:r>
            <a:endParaRPr lang="es-UY" altLang="en-US" sz="2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מחבר ישר 25"/>
          <p:cNvCxnSpPr/>
          <p:nvPr/>
        </p:nvCxnSpPr>
        <p:spPr>
          <a:xfrm>
            <a:off x="4953000" y="4537720"/>
            <a:ext cx="0" cy="18288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מחבר ישר 43"/>
          <p:cNvCxnSpPr/>
          <p:nvPr/>
        </p:nvCxnSpPr>
        <p:spPr>
          <a:xfrm flipH="1">
            <a:off x="3659843" y="4569926"/>
            <a:ext cx="1293157" cy="126095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ישר 46"/>
          <p:cNvCxnSpPr/>
          <p:nvPr/>
        </p:nvCxnSpPr>
        <p:spPr>
          <a:xfrm>
            <a:off x="2368296" y="4569926"/>
            <a:ext cx="1289304" cy="126095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אליפסה 53"/>
          <p:cNvSpPr/>
          <p:nvPr/>
        </p:nvSpPr>
        <p:spPr>
          <a:xfrm>
            <a:off x="1856801" y="3395794"/>
            <a:ext cx="3657600" cy="24608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8" name="מלבן 47"/>
          <p:cNvSpPr/>
          <p:nvPr/>
        </p:nvSpPr>
        <p:spPr>
          <a:xfrm>
            <a:off x="1295400" y="2276322"/>
            <a:ext cx="5867400" cy="229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813479" y="359971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S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R</a:t>
            </a:r>
          </a:p>
        </p:txBody>
      </p:sp>
      <p:cxnSp>
        <p:nvCxnSpPr>
          <p:cNvPr id="61" name="מחבר ישר 60"/>
          <p:cNvCxnSpPr/>
          <p:nvPr/>
        </p:nvCxnSpPr>
        <p:spPr>
          <a:xfrm flipV="1">
            <a:off x="1358721" y="4562404"/>
            <a:ext cx="1" cy="2044521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787721" y="4233439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x</a:t>
            </a:r>
            <a:r>
              <a:rPr lang="en-US" sz="1400" baseline="-25000" dirty="0" smtClean="0"/>
              <a:t>0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2209800" y="4041054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</a:t>
            </a:r>
            <a:r>
              <a:rPr lang="en-US" sz="1400" dirty="0" smtClean="0">
                <a:solidFill>
                  <a:srgbClr val="7030A0"/>
                </a:solidFill>
              </a:rPr>
              <a:t>’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365679" y="4235068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-h</a:t>
            </a:r>
            <a:endParaRPr lang="en-US" sz="1400" dirty="0"/>
          </a:p>
        </p:txBody>
      </p:sp>
      <p:cxnSp>
        <p:nvCxnSpPr>
          <p:cNvPr id="69" name="מחבר ישר 68"/>
          <p:cNvCxnSpPr/>
          <p:nvPr/>
        </p:nvCxnSpPr>
        <p:spPr>
          <a:xfrm flipH="1">
            <a:off x="3672722" y="4511962"/>
            <a:ext cx="1280279" cy="0"/>
          </a:xfrm>
          <a:prstGeom prst="line">
            <a:avLst/>
          </a:prstGeom>
          <a:ln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038600" y="4484301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</a:t>
            </a:r>
            <a:endParaRPr lang="en-US" sz="1400" dirty="0"/>
          </a:p>
        </p:txBody>
      </p:sp>
      <p:graphicFrame>
        <p:nvGraphicFramePr>
          <p:cNvPr id="56" name="אובייקט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439682"/>
              </p:ext>
            </p:extLst>
          </p:nvPr>
        </p:nvGraphicFramePr>
        <p:xfrm>
          <a:off x="577850" y="1608138"/>
          <a:ext cx="2066925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7" name="משוואה" r:id="rId3" imgW="1473120" imgH="698400" progId="Equation.3">
                  <p:embed/>
                </p:oleObj>
              </mc:Choice>
              <mc:Fallback>
                <p:oleObj name="משוואה" r:id="rId3" imgW="147312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1608138"/>
                        <a:ext cx="2066925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אובייקט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74967"/>
              </p:ext>
            </p:extLst>
          </p:nvPr>
        </p:nvGraphicFramePr>
        <p:xfrm>
          <a:off x="533400" y="2615484"/>
          <a:ext cx="2133600" cy="73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8" name="משוואה" r:id="rId5" imgW="1117440" imgH="482400" progId="Equation.3">
                  <p:embed/>
                </p:oleObj>
              </mc:Choice>
              <mc:Fallback>
                <p:oleObj name="משוואה" r:id="rId5" imgW="111744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2615484"/>
                        <a:ext cx="2133600" cy="736242"/>
                      </a:xfrm>
                      <a:prstGeom prst="rect">
                        <a:avLst/>
                      </a:prstGeom>
                      <a:ln w="254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אובייקט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946127"/>
              </p:ext>
            </p:extLst>
          </p:nvPr>
        </p:nvGraphicFramePr>
        <p:xfrm>
          <a:off x="6226175" y="1600200"/>
          <a:ext cx="2570163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9" name="משוואה" r:id="rId7" imgW="1942920" imgH="698400" progId="Equation.3">
                  <p:embed/>
                </p:oleObj>
              </mc:Choice>
              <mc:Fallback>
                <p:oleObj name="משוואה" r:id="rId7" imgW="194292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175" y="1600200"/>
                        <a:ext cx="2570163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אובייקט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953796"/>
              </p:ext>
            </p:extLst>
          </p:nvPr>
        </p:nvGraphicFramePr>
        <p:xfrm>
          <a:off x="6172746" y="2616558"/>
          <a:ext cx="2666454" cy="73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0" name="משוואה" r:id="rId9" imgW="1612800" imgH="482400" progId="Equation.3">
                  <p:embed/>
                </p:oleObj>
              </mc:Choice>
              <mc:Fallback>
                <p:oleObj name="משוואה" r:id="rId9" imgW="1612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746" y="2616558"/>
                        <a:ext cx="2666454" cy="73624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7696200" y="4424476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1041042" y="6413985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z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6019800" y="990600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" y="990600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h=0</a:t>
            </a:r>
            <a:endParaRPr lang="en-US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מלבן 85"/>
          <p:cNvSpPr/>
          <p:nvPr/>
        </p:nvSpPr>
        <p:spPr>
          <a:xfrm>
            <a:off x="8180232" y="3010437"/>
            <a:ext cx="27432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מלבן 86"/>
          <p:cNvSpPr/>
          <p:nvPr/>
        </p:nvSpPr>
        <p:spPr>
          <a:xfrm>
            <a:off x="7025640" y="2673870"/>
            <a:ext cx="22860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2895600" y="1797040"/>
            <a:ext cx="3200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point on the circle generates secondary elliptic response.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Shift (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x=-h).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shortening (circle to ellipse).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Traveltime is conserved.</a:t>
            </a:r>
          </a:p>
        </p:txBody>
      </p:sp>
      <p:cxnSp>
        <p:nvCxnSpPr>
          <p:cNvPr id="51" name="מחבר ישר 50"/>
          <p:cNvCxnSpPr/>
          <p:nvPr/>
        </p:nvCxnSpPr>
        <p:spPr>
          <a:xfrm flipH="1">
            <a:off x="1364818" y="4578468"/>
            <a:ext cx="6420461" cy="0"/>
          </a:xfrm>
          <a:prstGeom prst="line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מלבן 1"/>
          <p:cNvSpPr/>
          <p:nvPr/>
        </p:nvSpPr>
        <p:spPr>
          <a:xfrm>
            <a:off x="4806180" y="4036119"/>
            <a:ext cx="354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R’</a:t>
            </a:r>
          </a:p>
        </p:txBody>
      </p:sp>
      <p:sp>
        <p:nvSpPr>
          <p:cNvPr id="32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0635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5" grpId="0"/>
      <p:bldP spid="66" grpId="0"/>
      <p:bldP spid="73" grpId="0"/>
      <p:bldP spid="84" grpId="0"/>
      <p:bldP spid="86" grpId="0" animBg="1"/>
      <p:bldP spid="87" grpId="0" animBg="1"/>
      <p:bldP spid="8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143494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Impulse (x=4000m, t=2.0ms, V=2000m/s)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Zero offset: (H=0m)</a:t>
            </a:r>
          </a:p>
        </p:txBody>
      </p:sp>
      <p:cxnSp>
        <p:nvCxnSpPr>
          <p:cNvPr id="3" name="מחבר ישר 2"/>
          <p:cNvCxnSpPr/>
          <p:nvPr/>
        </p:nvCxnSpPr>
        <p:spPr>
          <a:xfrm>
            <a:off x="3200400" y="4267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10145" r="30536" b="2641"/>
          <a:stretch/>
        </p:blipFill>
        <p:spPr bwMode="auto">
          <a:xfrm>
            <a:off x="88900" y="2109088"/>
            <a:ext cx="4314381" cy="339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andicam 2015-04-27 08-58-58-59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573016"/>
            <a:ext cx="3058164" cy="2599439"/>
          </a:xfrm>
          <a:prstGeom prst="rect">
            <a:avLst/>
          </a:prstGeom>
        </p:spPr>
      </p:pic>
      <p:pic>
        <p:nvPicPr>
          <p:cNvPr id="11" name="bandicam 2015-04-27 09-03-36-11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0152" y="922777"/>
            <a:ext cx="3058164" cy="2599439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Impulse Response Test </a:t>
            </a:r>
            <a:r>
              <a:rPr lang="en-US" sz="2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(H=0)</a:t>
            </a:r>
            <a:endParaRPr lang="es-UY" altLang="en-US" sz="2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14</a:t>
            </a:r>
            <a:endParaRPr lang="es-ES" sz="1200" dirty="0"/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56" y="1753464"/>
            <a:ext cx="1567404" cy="1041521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56" y="4437113"/>
            <a:ext cx="1567404" cy="1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9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מלבן 46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אליפסה 39"/>
          <p:cNvSpPr/>
          <p:nvPr/>
        </p:nvSpPr>
        <p:spPr>
          <a:xfrm>
            <a:off x="1856801" y="3276472"/>
            <a:ext cx="3657600" cy="24608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69" name="אליפסה 68"/>
          <p:cNvSpPr/>
          <p:nvPr/>
        </p:nvSpPr>
        <p:spPr>
          <a:xfrm>
            <a:off x="2400300" y="2726833"/>
            <a:ext cx="5067300" cy="358032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92" name="מלבן 91"/>
          <p:cNvSpPr/>
          <p:nvPr/>
        </p:nvSpPr>
        <p:spPr>
          <a:xfrm>
            <a:off x="1447800" y="2204864"/>
            <a:ext cx="6400800" cy="229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אליפסה 18"/>
          <p:cNvSpPr/>
          <p:nvPr/>
        </p:nvSpPr>
        <p:spPr>
          <a:xfrm>
            <a:off x="3124200" y="2649558"/>
            <a:ext cx="3657600" cy="3657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Impulse Response</a:t>
            </a:r>
            <a:endParaRPr lang="es-UY" altLang="en-US" sz="4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מחבר ישר 25"/>
          <p:cNvCxnSpPr>
            <a:endCxn id="19" idx="4"/>
          </p:cNvCxnSpPr>
          <p:nvPr/>
        </p:nvCxnSpPr>
        <p:spPr>
          <a:xfrm>
            <a:off x="4953000" y="4478358"/>
            <a:ext cx="0" cy="18288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מחבר ישר 43"/>
          <p:cNvCxnSpPr>
            <a:endCxn id="19" idx="3"/>
          </p:cNvCxnSpPr>
          <p:nvPr/>
        </p:nvCxnSpPr>
        <p:spPr>
          <a:xfrm flipH="1">
            <a:off x="3659843" y="4510564"/>
            <a:ext cx="1293157" cy="126095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מחבר ישר 50"/>
          <p:cNvCxnSpPr/>
          <p:nvPr/>
        </p:nvCxnSpPr>
        <p:spPr>
          <a:xfrm flipH="1">
            <a:off x="1364818" y="4504116"/>
            <a:ext cx="6420461" cy="0"/>
          </a:xfrm>
          <a:prstGeom prst="line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מחבר ישר 60"/>
          <p:cNvCxnSpPr/>
          <p:nvPr/>
        </p:nvCxnSpPr>
        <p:spPr>
          <a:xfrm flipV="1">
            <a:off x="1358721" y="4503042"/>
            <a:ext cx="1" cy="2044521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696200" y="4365114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1041042" y="6354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z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76200" y="990600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h=0</a:t>
            </a:r>
            <a:endParaRPr lang="en-US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מלבן 47"/>
          <p:cNvSpPr/>
          <p:nvPr/>
        </p:nvSpPr>
        <p:spPr>
          <a:xfrm>
            <a:off x="1295400" y="2204864"/>
            <a:ext cx="6400800" cy="229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813479" y="3540348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S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87721" y="4174077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x</a:t>
            </a:r>
            <a:r>
              <a:rPr lang="en-US" sz="1400" baseline="-25000" dirty="0" smtClean="0"/>
              <a:t>0</a:t>
            </a:r>
            <a:endParaRPr lang="en-US" sz="1400" dirty="0"/>
          </a:p>
        </p:txBody>
      </p:sp>
      <p:graphicFrame>
        <p:nvGraphicFramePr>
          <p:cNvPr id="60" name="אובייקט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32764"/>
              </p:ext>
            </p:extLst>
          </p:nvPr>
        </p:nvGraphicFramePr>
        <p:xfrm>
          <a:off x="577850" y="1608138"/>
          <a:ext cx="2066925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7" name="משוואה" r:id="rId3" imgW="1473120" imgH="698400" progId="Equation.3">
                  <p:embed/>
                </p:oleObj>
              </mc:Choice>
              <mc:Fallback>
                <p:oleObj name="משוואה" r:id="rId3" imgW="147312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1608138"/>
                        <a:ext cx="2066925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אובייקט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267021"/>
              </p:ext>
            </p:extLst>
          </p:nvPr>
        </p:nvGraphicFramePr>
        <p:xfrm>
          <a:off x="533400" y="2615484"/>
          <a:ext cx="2133600" cy="73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8" name="משוואה" r:id="rId5" imgW="1117440" imgH="482400" progId="Equation.3">
                  <p:embed/>
                </p:oleObj>
              </mc:Choice>
              <mc:Fallback>
                <p:oleObj name="משוואה" r:id="rId5" imgW="111744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2615484"/>
                        <a:ext cx="2133600" cy="736242"/>
                      </a:xfrm>
                      <a:prstGeom prst="rect">
                        <a:avLst/>
                      </a:prstGeom>
                      <a:ln w="254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מחבר ישר 38"/>
          <p:cNvCxnSpPr/>
          <p:nvPr/>
        </p:nvCxnSpPr>
        <p:spPr>
          <a:xfrm>
            <a:off x="2368296" y="4510564"/>
            <a:ext cx="1289304" cy="126095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819400" y="990600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87721" y="4174077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x</a:t>
            </a:r>
            <a:r>
              <a:rPr lang="en-US" sz="1400" baseline="-25000" dirty="0" smtClean="0"/>
              <a:t>0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2209800" y="3981692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</a:t>
            </a:r>
            <a:r>
              <a:rPr lang="en-US" sz="1400" dirty="0" smtClean="0">
                <a:solidFill>
                  <a:srgbClr val="7030A0"/>
                </a:solidFill>
              </a:rPr>
              <a:t>’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65679" y="4175706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-h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4038600" y="4424939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</a:t>
            </a:r>
            <a:endParaRPr lang="en-US" sz="1400" dirty="0"/>
          </a:p>
        </p:txBody>
      </p:sp>
      <p:graphicFrame>
        <p:nvGraphicFramePr>
          <p:cNvPr id="49" name="אובייקט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42889"/>
              </p:ext>
            </p:extLst>
          </p:nvPr>
        </p:nvGraphicFramePr>
        <p:xfrm>
          <a:off x="3025775" y="1600200"/>
          <a:ext cx="2570163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9" name="משוואה" r:id="rId7" imgW="1942920" imgH="698400" progId="Equation.3">
                  <p:embed/>
                </p:oleObj>
              </mc:Choice>
              <mc:Fallback>
                <p:oleObj name="משוואה" r:id="rId7" imgW="194292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775" y="1600200"/>
                        <a:ext cx="2570163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אובייקט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793819"/>
              </p:ext>
            </p:extLst>
          </p:nvPr>
        </p:nvGraphicFramePr>
        <p:xfrm>
          <a:off x="2972346" y="2616558"/>
          <a:ext cx="2666454" cy="73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0" name="משוואה" r:id="rId9" imgW="1612800" imgH="482400" progId="Equation.3">
                  <p:embed/>
                </p:oleObj>
              </mc:Choice>
              <mc:Fallback>
                <p:oleObj name="משוואה" r:id="rId9" imgW="1612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2346" y="2616558"/>
                        <a:ext cx="2666454" cy="73624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מלבן 56"/>
          <p:cNvSpPr/>
          <p:nvPr/>
        </p:nvSpPr>
        <p:spPr>
          <a:xfrm>
            <a:off x="4977471" y="3010437"/>
            <a:ext cx="27432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מלבן 61"/>
          <p:cNvSpPr/>
          <p:nvPr/>
        </p:nvSpPr>
        <p:spPr>
          <a:xfrm>
            <a:off x="3822879" y="2673870"/>
            <a:ext cx="22860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813479" y="395486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R’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65" name="מחבר ישר 64"/>
          <p:cNvCxnSpPr/>
          <p:nvPr/>
        </p:nvCxnSpPr>
        <p:spPr>
          <a:xfrm flipH="1">
            <a:off x="3672722" y="4452600"/>
            <a:ext cx="1280279" cy="0"/>
          </a:xfrm>
          <a:prstGeom prst="line">
            <a:avLst/>
          </a:prstGeom>
          <a:ln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867400" y="990600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3" name="אובייקט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331221"/>
              </p:ext>
            </p:extLst>
          </p:nvPr>
        </p:nvGraphicFramePr>
        <p:xfrm>
          <a:off x="6040438" y="1600200"/>
          <a:ext cx="2487612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1" name="משוואה" r:id="rId11" imgW="1879560" imgH="698400" progId="Equation.3">
                  <p:embed/>
                </p:oleObj>
              </mc:Choice>
              <mc:Fallback>
                <p:oleObj name="משוואה" r:id="rId11" imgW="187956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438" y="1600200"/>
                        <a:ext cx="2487612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אובייקט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642944"/>
              </p:ext>
            </p:extLst>
          </p:nvPr>
        </p:nvGraphicFramePr>
        <p:xfrm>
          <a:off x="6330950" y="2616200"/>
          <a:ext cx="21272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2" name="משוואה" r:id="rId13" imgW="1143000" imgH="482400" progId="Equation.3">
                  <p:embed/>
                </p:oleObj>
              </mc:Choice>
              <mc:Fallback>
                <p:oleObj name="משוואה" r:id="rId13" imgW="1143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616200"/>
                        <a:ext cx="2127250" cy="736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6">
                            <a:lumMod val="75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מלבן 85"/>
          <p:cNvSpPr/>
          <p:nvPr/>
        </p:nvSpPr>
        <p:spPr>
          <a:xfrm>
            <a:off x="6987003" y="3015159"/>
            <a:ext cx="36576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200400" y="3982521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24600" y="3982521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</p:txBody>
      </p:sp>
      <p:cxnSp>
        <p:nvCxnSpPr>
          <p:cNvPr id="90" name="מחבר ישר 89"/>
          <p:cNvCxnSpPr/>
          <p:nvPr/>
        </p:nvCxnSpPr>
        <p:spPr>
          <a:xfrm>
            <a:off x="3365679" y="4519002"/>
            <a:ext cx="1587321" cy="178815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מחבר ישר 90"/>
          <p:cNvCxnSpPr/>
          <p:nvPr/>
        </p:nvCxnSpPr>
        <p:spPr>
          <a:xfrm flipH="1">
            <a:off x="4953000" y="4504116"/>
            <a:ext cx="1524000" cy="18030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15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78384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9" grpId="0" animBg="1"/>
      <p:bldP spid="41" grpId="0"/>
      <p:bldP spid="42" grpId="0"/>
      <p:bldP spid="43" grpId="0"/>
      <p:bldP spid="45" grpId="0"/>
      <p:bldP spid="46" grpId="0"/>
      <p:bldP spid="57" grpId="0" animBg="1"/>
      <p:bldP spid="62" grpId="0" animBg="1"/>
      <p:bldP spid="63" grpId="0"/>
      <p:bldP spid="66" grpId="0"/>
      <p:bldP spid="86" grpId="0" animBg="1"/>
      <p:bldP spid="87" grpId="0"/>
      <p:bldP spid="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3168352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 Equation Angle Domain</a:t>
            </a:r>
            <a:br>
              <a:rPr lang="en-US" alt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Gathers</a:t>
            </a:r>
            <a:endParaRPr lang="es-ES" altLang="en-US" b="1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7313" y="5327551"/>
            <a:ext cx="6400800" cy="549721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Raanan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Dafni</a:t>
            </a:r>
          </a:p>
          <a:p>
            <a:pPr eaLnBrk="1" hangingPunct="1"/>
            <a:endParaRPr lang="en-US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Meeting</a:t>
            </a:r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 2015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52" y="4065978"/>
            <a:ext cx="2771800" cy="1091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מלבן 48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Impulse Response</a:t>
            </a:r>
            <a:endParaRPr lang="es-UY" altLang="en-US" sz="4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מחבר ישר 43"/>
          <p:cNvCxnSpPr/>
          <p:nvPr/>
        </p:nvCxnSpPr>
        <p:spPr>
          <a:xfrm flipH="1">
            <a:off x="3659843" y="4731922"/>
            <a:ext cx="1293157" cy="12609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ישר 46"/>
          <p:cNvCxnSpPr/>
          <p:nvPr/>
        </p:nvCxnSpPr>
        <p:spPr>
          <a:xfrm>
            <a:off x="2368296" y="4731922"/>
            <a:ext cx="1289304" cy="12609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מחבר ישר 50"/>
          <p:cNvCxnSpPr/>
          <p:nvPr/>
        </p:nvCxnSpPr>
        <p:spPr>
          <a:xfrm flipH="1">
            <a:off x="1364818" y="4725474"/>
            <a:ext cx="6420461" cy="0"/>
          </a:xfrm>
          <a:prstGeom prst="line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אליפסה 53"/>
          <p:cNvSpPr/>
          <p:nvPr/>
        </p:nvSpPr>
        <p:spPr>
          <a:xfrm>
            <a:off x="1856801" y="3557790"/>
            <a:ext cx="3657600" cy="24608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cxnSp>
        <p:nvCxnSpPr>
          <p:cNvPr id="61" name="מחבר ישר 60"/>
          <p:cNvCxnSpPr/>
          <p:nvPr/>
        </p:nvCxnSpPr>
        <p:spPr>
          <a:xfrm flipV="1">
            <a:off x="1358721" y="4724400"/>
            <a:ext cx="1" cy="2044521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696200" y="4586472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1041042" y="6575981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z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12058" y="838200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אליפסה 35"/>
          <p:cNvSpPr/>
          <p:nvPr/>
        </p:nvSpPr>
        <p:spPr>
          <a:xfrm>
            <a:off x="2400300" y="2948191"/>
            <a:ext cx="5067300" cy="358032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8" name="מלבן 47"/>
          <p:cNvSpPr/>
          <p:nvPr/>
        </p:nvSpPr>
        <p:spPr>
          <a:xfrm>
            <a:off x="1295400" y="2426222"/>
            <a:ext cx="6400800" cy="229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209800" y="4453357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</a:t>
            </a:r>
            <a:r>
              <a:rPr lang="en-US" sz="1400" dirty="0" smtClean="0">
                <a:solidFill>
                  <a:srgbClr val="7030A0"/>
                </a:solidFill>
              </a:rPr>
              <a:t>’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62400" y="4458237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</a:t>
            </a:r>
            <a:endParaRPr lang="en-US" sz="1400" dirty="0"/>
          </a:p>
        </p:txBody>
      </p:sp>
      <p:graphicFrame>
        <p:nvGraphicFramePr>
          <p:cNvPr id="70" name="אובייקט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17194"/>
              </p:ext>
            </p:extLst>
          </p:nvPr>
        </p:nvGraphicFramePr>
        <p:xfrm>
          <a:off x="265004" y="1524852"/>
          <a:ext cx="2666454" cy="73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7" name="משוואה" r:id="rId3" imgW="1612800" imgH="482400" progId="Equation.3">
                  <p:embed/>
                </p:oleObj>
              </mc:Choice>
              <mc:Fallback>
                <p:oleObj name="משוואה" r:id="rId3" imgW="1612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04" y="1524852"/>
                        <a:ext cx="2666454" cy="73624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אובייקט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235561"/>
              </p:ext>
            </p:extLst>
          </p:nvPr>
        </p:nvGraphicFramePr>
        <p:xfrm>
          <a:off x="6870700" y="1524494"/>
          <a:ext cx="21272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8" name="משוואה" r:id="rId5" imgW="1143000" imgH="482400" progId="Equation.3">
                  <p:embed/>
                </p:oleObj>
              </mc:Choice>
              <mc:Fallback>
                <p:oleObj name="משוואה" r:id="rId5" imgW="1143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0700" y="1524494"/>
                        <a:ext cx="2127250" cy="736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6">
                            <a:lumMod val="75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מלבן 73"/>
          <p:cNvSpPr/>
          <p:nvPr/>
        </p:nvSpPr>
        <p:spPr>
          <a:xfrm>
            <a:off x="2284713" y="1946432"/>
            <a:ext cx="27432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מלבן 74"/>
          <p:cNvSpPr/>
          <p:nvPr/>
        </p:nvSpPr>
        <p:spPr>
          <a:xfrm>
            <a:off x="1143000" y="1605774"/>
            <a:ext cx="22860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מלבן 75"/>
          <p:cNvSpPr/>
          <p:nvPr/>
        </p:nvSpPr>
        <p:spPr>
          <a:xfrm>
            <a:off x="7510869" y="1923453"/>
            <a:ext cx="36576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324600" y="838200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838200"/>
            <a:ext cx="8534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Equivalency between h and H: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65679" y="2372279"/>
            <a:ext cx="2501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Semi major axis (a) :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Semi minor axis (b) :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Focal point (f) :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Eccentricity (e) :</a:t>
            </a:r>
          </a:p>
        </p:txBody>
      </p:sp>
      <p:graphicFrame>
        <p:nvGraphicFramePr>
          <p:cNvPr id="62" name="אובייקט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147188"/>
              </p:ext>
            </p:extLst>
          </p:nvPr>
        </p:nvGraphicFramePr>
        <p:xfrm>
          <a:off x="1279525" y="2831921"/>
          <a:ext cx="10287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9" name="משוואה" r:id="rId7" imgW="622080" imgH="304560" progId="Equation.3">
                  <p:embed/>
                </p:oleObj>
              </mc:Choice>
              <mc:Fallback>
                <p:oleObj name="משוואה" r:id="rId7" imgW="6220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2831921"/>
                        <a:ext cx="1028700" cy="466725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אובייקט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569241"/>
              </p:ext>
            </p:extLst>
          </p:nvPr>
        </p:nvGraphicFramePr>
        <p:xfrm>
          <a:off x="1665288" y="2516009"/>
          <a:ext cx="2746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0" name="משוואה" r:id="rId9" imgW="164880" imgH="228600" progId="Equation.3">
                  <p:embed/>
                </p:oleObj>
              </mc:Choice>
              <mc:Fallback>
                <p:oleObj name="משוואה" r:id="rId9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288" y="2516009"/>
                        <a:ext cx="27463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אובייקט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267374"/>
              </p:ext>
            </p:extLst>
          </p:nvPr>
        </p:nvGraphicFramePr>
        <p:xfrm>
          <a:off x="6705600" y="2440680"/>
          <a:ext cx="11334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1" name="משוואה" r:id="rId11" imgW="685800" imgH="304560" progId="Equation.3">
                  <p:embed/>
                </p:oleObj>
              </mc:Choice>
              <mc:Fallback>
                <p:oleObj name="משוואה" r:id="rId11" imgW="68580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440680"/>
                        <a:ext cx="113347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אובייקט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217774"/>
              </p:ext>
            </p:extLst>
          </p:nvPr>
        </p:nvGraphicFramePr>
        <p:xfrm>
          <a:off x="7346950" y="2882721"/>
          <a:ext cx="2730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2" name="משוואה" r:id="rId13" imgW="164880" imgH="228600" progId="Equation.3">
                  <p:embed/>
                </p:oleObj>
              </mc:Choice>
              <mc:Fallback>
                <p:oleObj name="משוואה" r:id="rId13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82721"/>
                        <a:ext cx="27305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אובייקט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107890"/>
              </p:ext>
            </p:extLst>
          </p:nvPr>
        </p:nvGraphicFramePr>
        <p:xfrm>
          <a:off x="1695450" y="3282771"/>
          <a:ext cx="20955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" name="משוואה" r:id="rId15" imgW="126720" imgH="177480" progId="Equation.3">
                  <p:embed/>
                </p:oleObj>
              </mc:Choice>
              <mc:Fallback>
                <p:oleObj name="משוואה" r:id="rId15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3282771"/>
                        <a:ext cx="209550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אובייקט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028778"/>
              </p:ext>
            </p:extLst>
          </p:nvPr>
        </p:nvGraphicFramePr>
        <p:xfrm>
          <a:off x="7326313" y="3342559"/>
          <a:ext cx="293687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" name="משוואה" r:id="rId17" imgW="177480" imgH="164880" progId="Equation.3">
                  <p:embed/>
                </p:oleObj>
              </mc:Choice>
              <mc:Fallback>
                <p:oleObj name="משוואה" r:id="rId17" imgW="177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6313" y="3342559"/>
                        <a:ext cx="293687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אובייקט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670197"/>
              </p:ext>
            </p:extLst>
          </p:nvPr>
        </p:nvGraphicFramePr>
        <p:xfrm>
          <a:off x="1200150" y="3644900"/>
          <a:ext cx="140811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5" name="משוואה" r:id="rId19" imgW="850680" imgH="507960" progId="Equation.3">
                  <p:embed/>
                </p:oleObj>
              </mc:Choice>
              <mc:Fallback>
                <p:oleObj name="משוואה" r:id="rId19" imgW="850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3644900"/>
                        <a:ext cx="1408113" cy="774700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אובייקט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847077"/>
              </p:ext>
            </p:extLst>
          </p:nvPr>
        </p:nvGraphicFramePr>
        <p:xfrm>
          <a:off x="6448425" y="3611742"/>
          <a:ext cx="193357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" name="משוואה" r:id="rId21" imgW="1168200" imgH="507960" progId="Equation.3">
                  <p:embed/>
                </p:oleObj>
              </mc:Choice>
              <mc:Fallback>
                <p:oleObj name="משוואה" r:id="rId21" imgW="1168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8425" y="3611742"/>
                        <a:ext cx="193357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0" name="מחבר ישר 89"/>
          <p:cNvCxnSpPr>
            <a:stCxn id="96" idx="2"/>
          </p:cNvCxnSpPr>
          <p:nvPr/>
        </p:nvCxnSpPr>
        <p:spPr>
          <a:xfrm flipH="1" flipV="1">
            <a:off x="4953002" y="4686837"/>
            <a:ext cx="156209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813479" y="4012013"/>
            <a:ext cx="38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rgbClr val="00B050"/>
              </a:solidFill>
            </a:endParaRPr>
          </a:p>
          <a:p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>
                <a:solidFill>
                  <a:srgbClr val="7030A0"/>
                </a:solidFill>
              </a:rPr>
              <a:t>R</a:t>
            </a:r>
            <a:r>
              <a:rPr lang="en-US" sz="1400" dirty="0" smtClean="0">
                <a:solidFill>
                  <a:srgbClr val="7030A0"/>
                </a:solidFill>
              </a:rPr>
              <a:t>’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92" name="מחבר ישר 91"/>
          <p:cNvCxnSpPr/>
          <p:nvPr/>
        </p:nvCxnSpPr>
        <p:spPr>
          <a:xfrm flipH="1">
            <a:off x="3657602" y="4685763"/>
            <a:ext cx="1276348" cy="0"/>
          </a:xfrm>
          <a:prstGeom prst="line">
            <a:avLst/>
          </a:prstGeom>
          <a:ln>
            <a:solidFill>
              <a:srgbClr val="7030A0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3200400" y="4442381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324600" y="4442381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</p:txBody>
      </p:sp>
      <p:cxnSp>
        <p:nvCxnSpPr>
          <p:cNvPr id="97" name="מחבר ישר 96"/>
          <p:cNvCxnSpPr/>
          <p:nvPr/>
        </p:nvCxnSpPr>
        <p:spPr>
          <a:xfrm>
            <a:off x="3365679" y="4740360"/>
            <a:ext cx="1587321" cy="178815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מחבר ישר 97"/>
          <p:cNvCxnSpPr/>
          <p:nvPr/>
        </p:nvCxnSpPr>
        <p:spPr>
          <a:xfrm flipH="1">
            <a:off x="4953000" y="4725474"/>
            <a:ext cx="1524000" cy="18030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291067" y="4445358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</a:t>
            </a:r>
            <a:endParaRPr lang="en-US" sz="1400" dirty="0"/>
          </a:p>
        </p:txBody>
      </p:sp>
      <p:cxnSp>
        <p:nvCxnSpPr>
          <p:cNvPr id="18" name="מחבר ישר 17"/>
          <p:cNvCxnSpPr/>
          <p:nvPr/>
        </p:nvCxnSpPr>
        <p:spPr>
          <a:xfrm flipV="1">
            <a:off x="4959708" y="6018630"/>
            <a:ext cx="0" cy="5098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קשת 19"/>
          <p:cNvSpPr/>
          <p:nvPr/>
        </p:nvSpPr>
        <p:spPr>
          <a:xfrm>
            <a:off x="4794160" y="6044484"/>
            <a:ext cx="387440" cy="35631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48251" y="5816958"/>
            <a:ext cx="43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</a:t>
            </a:r>
            <a:endParaRPr lang="en-US" dirty="0"/>
          </a:p>
        </p:txBody>
      </p:sp>
      <p:cxnSp>
        <p:nvCxnSpPr>
          <p:cNvPr id="103" name="מחבר ישר 102"/>
          <p:cNvCxnSpPr/>
          <p:nvPr/>
        </p:nvCxnSpPr>
        <p:spPr>
          <a:xfrm flipV="1">
            <a:off x="3664308" y="5509914"/>
            <a:ext cx="0" cy="5098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קשת 103"/>
          <p:cNvSpPr/>
          <p:nvPr/>
        </p:nvSpPr>
        <p:spPr>
          <a:xfrm>
            <a:off x="3498760" y="5535768"/>
            <a:ext cx="387440" cy="35631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3752851" y="5308242"/>
            <a:ext cx="43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</a:t>
            </a:r>
            <a:r>
              <a:rPr lang="en-US" dirty="0" smtClean="0"/>
              <a:t>’</a:t>
            </a:r>
            <a:endParaRPr lang="en-US" dirty="0"/>
          </a:p>
        </p:txBody>
      </p:sp>
      <p:graphicFrame>
        <p:nvGraphicFramePr>
          <p:cNvPr id="108" name="טבלה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057688"/>
              </p:ext>
            </p:extLst>
          </p:nvPr>
        </p:nvGraphicFramePr>
        <p:xfrm>
          <a:off x="609600" y="2361126"/>
          <a:ext cx="8077200" cy="20218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16</a:t>
            </a:r>
            <a:endParaRPr lang="es-ES" sz="1200" dirty="0"/>
          </a:p>
        </p:txBody>
      </p:sp>
      <p:cxnSp>
        <p:nvCxnSpPr>
          <p:cNvPr id="3" name="מחבר חץ ישר 2"/>
          <p:cNvCxnSpPr/>
          <p:nvPr/>
        </p:nvCxnSpPr>
        <p:spPr>
          <a:xfrm>
            <a:off x="2627784" y="2674736"/>
            <a:ext cx="4014216" cy="365760"/>
          </a:xfrm>
          <a:prstGeom prst="straightConnector1">
            <a:avLst/>
          </a:prstGeom>
          <a:ln>
            <a:solidFill>
              <a:srgbClr val="C00000">
                <a:alpha val="67000"/>
              </a:srgbClr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מחבר חץ ישר 51"/>
          <p:cNvCxnSpPr/>
          <p:nvPr/>
        </p:nvCxnSpPr>
        <p:spPr>
          <a:xfrm flipV="1">
            <a:off x="2645201" y="2671096"/>
            <a:ext cx="4015031" cy="368424"/>
          </a:xfrm>
          <a:prstGeom prst="straightConnector1">
            <a:avLst/>
          </a:prstGeom>
          <a:ln>
            <a:solidFill>
              <a:srgbClr val="C00000">
                <a:alpha val="67000"/>
              </a:srgbClr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0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מלבן 31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Impulse Response</a:t>
            </a:r>
            <a:endParaRPr lang="es-UY" altLang="en-US" sz="4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9895" y="1371106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8842" y="1371106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0" name="אובייקט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01901"/>
              </p:ext>
            </p:extLst>
          </p:nvPr>
        </p:nvGraphicFramePr>
        <p:xfrm>
          <a:off x="262841" y="1981064"/>
          <a:ext cx="2666454" cy="73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09" name="משוואה" r:id="rId3" imgW="1612800" imgH="482400" progId="Equation.3">
                  <p:embed/>
                </p:oleObj>
              </mc:Choice>
              <mc:Fallback>
                <p:oleObj name="משוואה" r:id="rId3" imgW="1612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41" y="1981064"/>
                        <a:ext cx="2666454" cy="73624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אובייקט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965983"/>
              </p:ext>
            </p:extLst>
          </p:nvPr>
        </p:nvGraphicFramePr>
        <p:xfrm>
          <a:off x="6762392" y="1980706"/>
          <a:ext cx="21272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0" name="משוואה" r:id="rId5" imgW="1143000" imgH="482400" progId="Equation.3">
                  <p:embed/>
                </p:oleObj>
              </mc:Choice>
              <mc:Fallback>
                <p:oleObj name="משוואה" r:id="rId5" imgW="1143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392" y="1980706"/>
                        <a:ext cx="2127250" cy="736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6">
                            <a:lumMod val="75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מלבן 73"/>
          <p:cNvSpPr/>
          <p:nvPr/>
        </p:nvSpPr>
        <p:spPr>
          <a:xfrm>
            <a:off x="2267966" y="2374943"/>
            <a:ext cx="27432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מלבן 74"/>
          <p:cNvSpPr/>
          <p:nvPr/>
        </p:nvSpPr>
        <p:spPr>
          <a:xfrm>
            <a:off x="1113374" y="2038376"/>
            <a:ext cx="22860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מלבן 75"/>
          <p:cNvSpPr/>
          <p:nvPr/>
        </p:nvSpPr>
        <p:spPr>
          <a:xfrm>
            <a:off x="7418445" y="2379665"/>
            <a:ext cx="36576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אובייקט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230349"/>
              </p:ext>
            </p:extLst>
          </p:nvPr>
        </p:nvGraphicFramePr>
        <p:xfrm>
          <a:off x="41633" y="2857006"/>
          <a:ext cx="3108325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1" name="משוואה" r:id="rId7" imgW="1879560" imgH="723600" progId="Equation.3">
                  <p:embed/>
                </p:oleObj>
              </mc:Choice>
              <mc:Fallback>
                <p:oleObj name="משוואה" r:id="rId7" imgW="18795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3" y="2857006"/>
                        <a:ext cx="3108325" cy="11049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7030A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מלבן 39"/>
          <p:cNvSpPr/>
          <p:nvPr/>
        </p:nvSpPr>
        <p:spPr>
          <a:xfrm>
            <a:off x="1849616" y="3237469"/>
            <a:ext cx="930072" cy="7315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אובייקט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036198"/>
              </p:ext>
            </p:extLst>
          </p:nvPr>
        </p:nvGraphicFramePr>
        <p:xfrm>
          <a:off x="6556017" y="2888756"/>
          <a:ext cx="2528888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2" name="משוואה" r:id="rId9" imgW="1358640" imgH="723600" progId="Equation.3">
                  <p:embed/>
                </p:oleObj>
              </mc:Choice>
              <mc:Fallback>
                <p:oleObj name="משוואה" r:id="rId9" imgW="135864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017" y="2888756"/>
                        <a:ext cx="2528888" cy="11049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E46C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מלבן 41"/>
          <p:cNvSpPr/>
          <p:nvPr/>
        </p:nvSpPr>
        <p:spPr>
          <a:xfrm>
            <a:off x="6941064" y="3301864"/>
            <a:ext cx="1097280" cy="64008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מלבן 42"/>
          <p:cNvSpPr/>
          <p:nvPr/>
        </p:nvSpPr>
        <p:spPr>
          <a:xfrm>
            <a:off x="922337" y="2933743"/>
            <a:ext cx="22860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252990" y="2729311"/>
            <a:ext cx="3541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 H response from h response by: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Shift x by: h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Stretch x axis by: 1/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5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Stretch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axis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by: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5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אובייקט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512270"/>
              </p:ext>
            </p:extLst>
          </p:nvPr>
        </p:nvGraphicFramePr>
        <p:xfrm>
          <a:off x="277813" y="4794250"/>
          <a:ext cx="254158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3" name="משוואה" r:id="rId11" imgW="1536480" imgH="736560" progId="Equation.3">
                  <p:embed/>
                </p:oleObj>
              </mc:Choice>
              <mc:Fallback>
                <p:oleObj name="משוואה" r:id="rId11" imgW="153648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4794250"/>
                        <a:ext cx="2541587" cy="11239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7030A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אובייקט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521714"/>
              </p:ext>
            </p:extLst>
          </p:nvPr>
        </p:nvGraphicFramePr>
        <p:xfrm>
          <a:off x="6597650" y="4786313"/>
          <a:ext cx="240982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4" name="משוואה" r:id="rId13" imgW="1295280" imgH="736560" progId="Equation.3">
                  <p:embed/>
                </p:oleObj>
              </mc:Choice>
              <mc:Fallback>
                <p:oleObj name="משוואה" r:id="rId13" imgW="129528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4786313"/>
                        <a:ext cx="2409825" cy="11239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E46C0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מלבן 55"/>
          <p:cNvSpPr/>
          <p:nvPr/>
        </p:nvSpPr>
        <p:spPr>
          <a:xfrm>
            <a:off x="1828800" y="4877396"/>
            <a:ext cx="439166" cy="64008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מלבן 56"/>
          <p:cNvSpPr/>
          <p:nvPr/>
        </p:nvSpPr>
        <p:spPr>
          <a:xfrm>
            <a:off x="1125071" y="5244951"/>
            <a:ext cx="228600" cy="27432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מלבן 61"/>
          <p:cNvSpPr/>
          <p:nvPr/>
        </p:nvSpPr>
        <p:spPr>
          <a:xfrm>
            <a:off x="6768355" y="4891742"/>
            <a:ext cx="914400" cy="64008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אובייקט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027409"/>
              </p:ext>
            </p:extLst>
          </p:nvPr>
        </p:nvGraphicFramePr>
        <p:xfrm>
          <a:off x="3806825" y="4673600"/>
          <a:ext cx="13763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5" name="משוואה" r:id="rId15" imgW="1015920" imgH="520560" progId="Equation.3">
                  <p:embed/>
                </p:oleObj>
              </mc:Choice>
              <mc:Fallback>
                <p:oleObj name="משוואה" r:id="rId15" imgW="101592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825" y="4673600"/>
                        <a:ext cx="1376363" cy="709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152400" y="638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אובייקט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123954"/>
              </p:ext>
            </p:extLst>
          </p:nvPr>
        </p:nvGraphicFramePr>
        <p:xfrm>
          <a:off x="3852863" y="5464175"/>
          <a:ext cx="1287462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6" name="משוואה" r:id="rId17" imgW="952200" imgH="520560" progId="Equation.3">
                  <p:embed/>
                </p:oleObj>
              </mc:Choice>
              <mc:Fallback>
                <p:oleObj name="משוואה" r:id="rId17" imgW="95220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2863" y="5464175"/>
                        <a:ext cx="1287462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9"/>
          <p:cNvSpPr>
            <a:spLocks noChangeArrowheads="1"/>
          </p:cNvSpPr>
          <p:nvPr/>
        </p:nvSpPr>
        <p:spPr bwMode="auto">
          <a:xfrm>
            <a:off x="0" y="523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57200" y="1142126"/>
            <a:ext cx="8534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Equivalency between h and H: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17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7386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16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Impulse Response</a:t>
            </a:r>
            <a:endParaRPr lang="es-UY" altLang="en-US" sz="4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152400" y="638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9"/>
          <p:cNvSpPr>
            <a:spLocks noChangeArrowheads="1"/>
          </p:cNvSpPr>
          <p:nvPr/>
        </p:nvSpPr>
        <p:spPr bwMode="auto">
          <a:xfrm>
            <a:off x="0" y="523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57200" y="980728"/>
            <a:ext cx="8534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Equivalency between h and H: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556792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86400" y="1556792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!=0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10145" r="30536" b="2641"/>
          <a:stretch/>
        </p:blipFill>
        <p:spPr bwMode="auto">
          <a:xfrm>
            <a:off x="139582" y="2212959"/>
            <a:ext cx="4356218" cy="342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10144" r="30436" b="2355"/>
          <a:stretch/>
        </p:blipFill>
        <p:spPr bwMode="auto">
          <a:xfrm>
            <a:off x="4659971" y="2212960"/>
            <a:ext cx="4407829" cy="342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9552" y="5715455"/>
            <a:ext cx="3541265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image by migrating a single trace </a:t>
            </a:r>
            <a:endParaRPr lang="en-US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0508" y="5708921"/>
            <a:ext cx="4495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Not-extended 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mage by migrating the entire CMP gather</a:t>
            </a:r>
          </a:p>
          <a:p>
            <a:pPr algn="ctr"/>
            <a:r>
              <a:rPr lang="en-US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(unfolded over H)</a:t>
            </a:r>
            <a:endParaRPr lang="en-US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18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1187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מלבן 19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Impulse Response</a:t>
            </a:r>
            <a:endParaRPr lang="es-UY" altLang="en-US" sz="4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152400" y="638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9"/>
          <p:cNvSpPr>
            <a:spLocks noChangeArrowheads="1"/>
          </p:cNvSpPr>
          <p:nvPr/>
        </p:nvSpPr>
        <p:spPr bwMode="auto">
          <a:xfrm>
            <a:off x="0" y="523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57200" y="980728"/>
            <a:ext cx="8534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Equivalency between h and H: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4710" r="30893" b="6250"/>
          <a:stretch/>
        </p:blipFill>
        <p:spPr bwMode="auto">
          <a:xfrm>
            <a:off x="146435" y="2212962"/>
            <a:ext cx="4273165" cy="342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4710" r="30893" b="6250"/>
          <a:stretch/>
        </p:blipFill>
        <p:spPr bwMode="auto">
          <a:xfrm>
            <a:off x="4718435" y="2212959"/>
            <a:ext cx="4273165" cy="342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14400" y="1556792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Stack of h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86400" y="1556792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Stack of H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4" t="56514" r="13096"/>
          <a:stretch/>
        </p:blipFill>
        <p:spPr>
          <a:xfrm>
            <a:off x="5956479" y="2645475"/>
            <a:ext cx="1981200" cy="1460679"/>
          </a:xfrm>
          <a:prstGeom prst="rect">
            <a:avLst/>
          </a:prstGeom>
        </p:spPr>
      </p:pic>
      <p:pic>
        <p:nvPicPr>
          <p:cNvPr id="41" name="תמונה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4" t="56514" r="13096"/>
          <a:stretch/>
        </p:blipFill>
        <p:spPr>
          <a:xfrm>
            <a:off x="1384479" y="2645475"/>
            <a:ext cx="1981200" cy="1460679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55788" r="2309"/>
          <a:stretch/>
        </p:blipFill>
        <p:spPr>
          <a:xfrm>
            <a:off x="1037540" y="2645475"/>
            <a:ext cx="2010460" cy="1312769"/>
          </a:xfrm>
          <a:prstGeom prst="rect">
            <a:avLst/>
          </a:prstGeom>
        </p:spPr>
      </p:pic>
      <p:pic>
        <p:nvPicPr>
          <p:cNvPr id="44" name="תמונה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55788" r="2309"/>
          <a:stretch/>
        </p:blipFill>
        <p:spPr>
          <a:xfrm>
            <a:off x="5867400" y="2645475"/>
            <a:ext cx="2209800" cy="14505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9552" y="5715455"/>
            <a:ext cx="3541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image by migrating a single trace</a:t>
            </a:r>
          </a:p>
          <a:p>
            <a:pPr algn="ctr"/>
            <a:r>
              <a:rPr lang="en-US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(stacked over h) </a:t>
            </a:r>
            <a:endParaRPr lang="en-US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0508" y="5708921"/>
            <a:ext cx="4495801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Not-extended 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mage by migrating the entire CMP gather</a:t>
            </a:r>
            <a:endParaRPr lang="en-US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19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125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מלבן 26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Reconstruction</a:t>
            </a:r>
            <a:endParaRPr lang="es-UY" altLang="en-US" sz="4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152400" y="638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9"/>
          <p:cNvSpPr>
            <a:spLocks noChangeArrowheads="1"/>
          </p:cNvSpPr>
          <p:nvPr/>
        </p:nvSpPr>
        <p:spPr bwMode="auto">
          <a:xfrm>
            <a:off x="0" y="523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57200" y="914400"/>
            <a:ext cx="8534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 the entire CMP gather from a single trace: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חץ ימינה 1"/>
          <p:cNvSpPr/>
          <p:nvPr/>
        </p:nvSpPr>
        <p:spPr>
          <a:xfrm>
            <a:off x="3505200" y="2590800"/>
            <a:ext cx="1524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10145" r="30536" b="2641"/>
          <a:stretch/>
        </p:blipFill>
        <p:spPr bwMode="auto">
          <a:xfrm>
            <a:off x="5638800" y="1600200"/>
            <a:ext cx="242056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486400" y="990600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I(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z,x,h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86400" y="3992033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I(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z,x,H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חץ ימינה 23"/>
          <p:cNvSpPr/>
          <p:nvPr/>
        </p:nvSpPr>
        <p:spPr>
          <a:xfrm rot="5400000">
            <a:off x="6667500" y="37719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10144" r="30436" b="2355"/>
          <a:stretch/>
        </p:blipFill>
        <p:spPr bwMode="auto">
          <a:xfrm>
            <a:off x="5638800" y="4556742"/>
            <a:ext cx="2420567" cy="18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חץ ימינה 25"/>
          <p:cNvSpPr/>
          <p:nvPr/>
        </p:nvSpPr>
        <p:spPr>
          <a:xfrm rot="10800000">
            <a:off x="3505200" y="5410199"/>
            <a:ext cx="1524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t="4348" r="32064" b="10387"/>
          <a:stretch/>
        </p:blipFill>
        <p:spPr bwMode="auto">
          <a:xfrm>
            <a:off x="457200" y="4691052"/>
            <a:ext cx="2428461" cy="189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13336" r="32431" b="6836"/>
          <a:stretch/>
        </p:blipFill>
        <p:spPr bwMode="auto">
          <a:xfrm>
            <a:off x="1036462" y="1978361"/>
            <a:ext cx="1845979" cy="136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82958" y="1434921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trace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" y="4152363"/>
            <a:ext cx="29718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CMP gather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2286000"/>
            <a:ext cx="1905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Extended Imaging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048000" y="5093732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Not-extended Modeling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359757" y="3705065"/>
            <a:ext cx="1905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Shift &amp; Stretch</a:t>
            </a:r>
            <a:endParaRPr lang="en-US" sz="1400" dirty="0"/>
          </a:p>
        </p:txBody>
      </p:sp>
      <p:sp>
        <p:nvSpPr>
          <p:cNvPr id="28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20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3195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10145" r="30536" b="2641"/>
          <a:stretch/>
        </p:blipFill>
        <p:spPr bwMode="auto">
          <a:xfrm>
            <a:off x="1330574" y="2021358"/>
            <a:ext cx="5910740" cy="465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Image – data accumulation</a:t>
            </a:r>
            <a:endParaRPr lang="es-UY" altLang="en-US" sz="38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143494"/>
            <a:ext cx="8534400" cy="56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trace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migrated (H=0 impulse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at x=4000m):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21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38610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מלבן 14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9963" r="29722" b="2288"/>
          <a:stretch/>
        </p:blipFill>
        <p:spPr bwMode="auto">
          <a:xfrm>
            <a:off x="1303743" y="2021358"/>
            <a:ext cx="5978597" cy="463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143494"/>
            <a:ext cx="8534400" cy="56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offset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migrated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H=0):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3439180"/>
            <a:ext cx="2341240" cy="52322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Migration swings in h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(constructively interfered)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מחבר חץ ישר 10"/>
          <p:cNvCxnSpPr>
            <a:stCxn id="10" idx="1"/>
          </p:cNvCxnSpPr>
          <p:nvPr/>
        </p:nvCxnSpPr>
        <p:spPr>
          <a:xfrm flipH="1" flipV="1">
            <a:off x="3505200" y="3559807"/>
            <a:ext cx="1066800" cy="140983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חץ ישר 16"/>
          <p:cNvCxnSpPr/>
          <p:nvPr/>
        </p:nvCxnSpPr>
        <p:spPr>
          <a:xfrm>
            <a:off x="4876800" y="3973816"/>
            <a:ext cx="152400" cy="826784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 flipH="1" flipV="1">
            <a:off x="2286000" y="4953001"/>
            <a:ext cx="228600" cy="596800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4999" y="5549801"/>
            <a:ext cx="2388041" cy="52322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Migration swings in x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(destructively interfered)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Image – data accumulation</a:t>
            </a:r>
            <a:endParaRPr lang="es-UY" altLang="en-US" sz="38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22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0735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10507" r="30435" b="2642"/>
          <a:stretch/>
        </p:blipFill>
        <p:spPr bwMode="auto">
          <a:xfrm>
            <a:off x="1303743" y="2021358"/>
            <a:ext cx="5978597" cy="464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143494"/>
            <a:ext cx="8534400" cy="56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entire data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migrated: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3439180"/>
            <a:ext cx="1981200" cy="52322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Remnants of migration swings in h</a:t>
            </a:r>
          </a:p>
        </p:txBody>
      </p:sp>
      <p:cxnSp>
        <p:nvCxnSpPr>
          <p:cNvPr id="17" name="מחבר חץ ישר 16"/>
          <p:cNvCxnSpPr/>
          <p:nvPr/>
        </p:nvCxnSpPr>
        <p:spPr>
          <a:xfrm>
            <a:off x="5067300" y="3973816"/>
            <a:ext cx="304800" cy="674384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/>
          <p:cNvCxnSpPr/>
          <p:nvPr/>
        </p:nvCxnSpPr>
        <p:spPr>
          <a:xfrm flipH="1">
            <a:off x="6019800" y="3973816"/>
            <a:ext cx="304800" cy="674384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Image – data accumulation</a:t>
            </a:r>
            <a:endParaRPr lang="es-UY" altLang="en-US" sz="38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6579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t="10327" r="30435" b="2112"/>
          <a:stretch/>
        </p:blipFill>
        <p:spPr bwMode="auto">
          <a:xfrm>
            <a:off x="1303743" y="2020373"/>
            <a:ext cx="5978597" cy="466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3439180"/>
            <a:ext cx="1981200" cy="52322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Remnants of migration swings in h</a:t>
            </a:r>
          </a:p>
        </p:txBody>
      </p:sp>
      <p:cxnSp>
        <p:nvCxnSpPr>
          <p:cNvPr id="17" name="מחבר חץ ישר 16"/>
          <p:cNvCxnSpPr/>
          <p:nvPr/>
        </p:nvCxnSpPr>
        <p:spPr>
          <a:xfrm>
            <a:off x="5105400" y="4057105"/>
            <a:ext cx="304800" cy="463380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/>
          <p:cNvCxnSpPr/>
          <p:nvPr/>
        </p:nvCxnSpPr>
        <p:spPr>
          <a:xfrm flipH="1">
            <a:off x="6019800" y="3973816"/>
            <a:ext cx="304800" cy="521984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" y="1143494"/>
            <a:ext cx="8534400" cy="56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single shot-gather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migrated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=4000m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31640" y="3913892"/>
            <a:ext cx="1981200" cy="52322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Remnants of migration </a:t>
            </a:r>
            <a:r>
              <a:rPr lang="en-US" dirty="0"/>
              <a:t>swings in x</a:t>
            </a:r>
          </a:p>
        </p:txBody>
      </p:sp>
      <p:cxnSp>
        <p:nvCxnSpPr>
          <p:cNvPr id="29" name="מחבר חץ ישר 28"/>
          <p:cNvCxnSpPr/>
          <p:nvPr/>
        </p:nvCxnSpPr>
        <p:spPr>
          <a:xfrm>
            <a:off x="2711539" y="4495800"/>
            <a:ext cx="196940" cy="394952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חץ ישר 29"/>
          <p:cNvCxnSpPr/>
          <p:nvPr/>
        </p:nvCxnSpPr>
        <p:spPr>
          <a:xfrm>
            <a:off x="3131840" y="4437112"/>
            <a:ext cx="144760" cy="445932"/>
          </a:xfrm>
          <a:prstGeom prst="straightConnector1">
            <a:avLst/>
          </a:prstGeom>
          <a:ln w="95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Image – data accumulation</a:t>
            </a:r>
            <a:endParaRPr lang="es-UY" altLang="en-US" sz="38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24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4416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870176"/>
            <a:ext cx="4248472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ADCIGs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to angles…</a:t>
            </a:r>
            <a:endParaRPr lang="es-UY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73" y="988479"/>
            <a:ext cx="3199095" cy="2346003"/>
          </a:xfrm>
          <a:prstGeom prst="rect">
            <a:avLst/>
          </a:prstGeom>
        </p:spPr>
      </p:pic>
      <p:sp>
        <p:nvSpPr>
          <p:cNvPr id="4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25</a:t>
            </a:r>
            <a:endParaRPr lang="es-ES" sz="12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2708921"/>
            <a:ext cx="441157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Depth Imaging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052736"/>
            <a:ext cx="8915400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Image Gathers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CIGs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are calculated by Pre-Stack Depth Migration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PSDM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image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characteristic parameter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Usually this parameter refers to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 offset, scattering-angle, 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subsurface offset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 index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more…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image is analyzed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according to its extensions.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647085A-B63F-4A2C-9081-3ADAE2702E42}" type="slidenum">
              <a:rPr lang="es-ES" sz="1200"/>
              <a:pPr/>
              <a:t>3</a:t>
            </a:fld>
            <a:endParaRPr lang="es-ES" sz="1200"/>
          </a:p>
        </p:txBody>
      </p:sp>
      <p:grpSp>
        <p:nvGrpSpPr>
          <p:cNvPr id="27" name="Group 32"/>
          <p:cNvGrpSpPr/>
          <p:nvPr/>
        </p:nvGrpSpPr>
        <p:grpSpPr>
          <a:xfrm>
            <a:off x="1086562" y="3573016"/>
            <a:ext cx="6304838" cy="1997033"/>
            <a:chOff x="609600" y="4115410"/>
            <a:chExt cx="6076238" cy="1904390"/>
          </a:xfrm>
        </p:grpSpPr>
        <p:grpSp>
          <p:nvGrpSpPr>
            <p:cNvPr id="28" name="Group 33"/>
            <p:cNvGrpSpPr/>
            <p:nvPr/>
          </p:nvGrpSpPr>
          <p:grpSpPr>
            <a:xfrm>
              <a:off x="609600" y="4115410"/>
              <a:ext cx="3018249" cy="1675792"/>
              <a:chOff x="258351" y="2358500"/>
              <a:chExt cx="3018249" cy="1675792"/>
            </a:xfrm>
          </p:grpSpPr>
          <p:grpSp>
            <p:nvGrpSpPr>
              <p:cNvPr id="36" name="Group 41"/>
              <p:cNvGrpSpPr/>
              <p:nvPr/>
            </p:nvGrpSpPr>
            <p:grpSpPr>
              <a:xfrm>
                <a:off x="258351" y="2358500"/>
                <a:ext cx="3018249" cy="1675792"/>
                <a:chOff x="1697845" y="2468644"/>
                <a:chExt cx="5207701" cy="3069202"/>
              </a:xfrm>
            </p:grpSpPr>
            <p:grpSp>
              <p:nvGrpSpPr>
                <p:cNvPr id="38" name="Group 43"/>
                <p:cNvGrpSpPr/>
                <p:nvPr/>
              </p:nvGrpSpPr>
              <p:grpSpPr>
                <a:xfrm>
                  <a:off x="1697845" y="3374222"/>
                  <a:ext cx="779596" cy="1209020"/>
                  <a:chOff x="1787620" y="3397531"/>
                  <a:chExt cx="779596" cy="1209020"/>
                </a:xfrm>
              </p:grpSpPr>
              <p:cxnSp>
                <p:nvCxnSpPr>
                  <p:cNvPr id="43" name="Straight Connector 48"/>
                  <p:cNvCxnSpPr/>
                  <p:nvPr/>
                </p:nvCxnSpPr>
                <p:spPr>
                  <a:xfrm rot="5400000">
                    <a:off x="1851238" y="4061038"/>
                    <a:ext cx="381000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9"/>
                  <p:cNvCxnSpPr/>
                  <p:nvPr/>
                </p:nvCxnSpPr>
                <p:spPr>
                  <a:xfrm flipV="1">
                    <a:off x="2042532" y="3754028"/>
                    <a:ext cx="457200" cy="11887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TextBox 44"/>
                  <p:cNvSpPr txBox="1"/>
                  <p:nvPr/>
                </p:nvSpPr>
                <p:spPr>
                  <a:xfrm rot="20637936">
                    <a:off x="2338617" y="3397531"/>
                    <a:ext cx="228599" cy="4791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 smtClean="0"/>
                      <a:t>X</a:t>
                    </a:r>
                    <a:endParaRPr lang="en-US" sz="1100" dirty="0"/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1787620" y="4127414"/>
                    <a:ext cx="228600" cy="4791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 smtClean="0"/>
                      <a:t>Z</a:t>
                    </a:r>
                    <a:endParaRPr lang="en-US" sz="1100" dirty="0"/>
                  </a:p>
                </p:txBody>
              </p:sp>
            </p:grpSp>
            <p:sp>
              <p:nvSpPr>
                <p:cNvPr id="39" name="Parallelogram 44"/>
                <p:cNvSpPr/>
                <p:nvPr/>
              </p:nvSpPr>
              <p:spPr>
                <a:xfrm rot="20754639">
                  <a:off x="1757043" y="3414119"/>
                  <a:ext cx="5148503" cy="2123727"/>
                </a:xfrm>
                <a:prstGeom prst="parallelogram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0" name="Straight Connector 45"/>
                <p:cNvCxnSpPr/>
                <p:nvPr/>
              </p:nvCxnSpPr>
              <p:spPr>
                <a:xfrm rot="16200000" flipH="1">
                  <a:off x="3857429" y="4314904"/>
                  <a:ext cx="2182996" cy="759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/>
                <p:cNvSpPr txBox="1"/>
                <p:nvPr/>
              </p:nvSpPr>
              <p:spPr>
                <a:xfrm rot="20735563">
                  <a:off x="3815134" y="2468644"/>
                  <a:ext cx="1838169" cy="806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Analysis location</a:t>
                  </a:r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(X</a:t>
                  </a:r>
                  <a:r>
                    <a:rPr lang="en-US" sz="12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cxnSp>
              <p:nvCxnSpPr>
                <p:cNvPr id="42" name="Straight Connector 47"/>
                <p:cNvCxnSpPr/>
                <p:nvPr/>
              </p:nvCxnSpPr>
              <p:spPr>
                <a:xfrm flipV="1">
                  <a:off x="2093028" y="3276600"/>
                  <a:ext cx="4460172" cy="1143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Freeform 42"/>
              <p:cNvSpPr/>
              <p:nvPr/>
            </p:nvSpPr>
            <p:spPr>
              <a:xfrm>
                <a:off x="484496" y="3124991"/>
                <a:ext cx="2620370" cy="689558"/>
              </a:xfrm>
              <a:custGeom>
                <a:avLst/>
                <a:gdLst>
                  <a:gd name="connsiteX0" fmla="*/ 0 w 2620370"/>
                  <a:gd name="connsiteY0" fmla="*/ 689558 h 689558"/>
                  <a:gd name="connsiteX1" fmla="*/ 382137 w 2620370"/>
                  <a:gd name="connsiteY1" fmla="*/ 430251 h 689558"/>
                  <a:gd name="connsiteX2" fmla="*/ 1296537 w 2620370"/>
                  <a:gd name="connsiteY2" fmla="*/ 491666 h 689558"/>
                  <a:gd name="connsiteX3" fmla="*/ 1862919 w 2620370"/>
                  <a:gd name="connsiteY3" fmla="*/ 346 h 689558"/>
                  <a:gd name="connsiteX4" fmla="*/ 2620370 w 2620370"/>
                  <a:gd name="connsiteY4" fmla="*/ 409779 h 68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0370" h="689558">
                    <a:moveTo>
                      <a:pt x="0" y="689558"/>
                    </a:moveTo>
                    <a:cubicBezTo>
                      <a:pt x="83024" y="576395"/>
                      <a:pt x="166048" y="463233"/>
                      <a:pt x="382137" y="430251"/>
                    </a:cubicBezTo>
                    <a:cubicBezTo>
                      <a:pt x="598227" y="397269"/>
                      <a:pt x="1049740" y="563317"/>
                      <a:pt x="1296537" y="491666"/>
                    </a:cubicBezTo>
                    <a:cubicBezTo>
                      <a:pt x="1543334" y="420015"/>
                      <a:pt x="1642280" y="13994"/>
                      <a:pt x="1862919" y="346"/>
                    </a:cubicBezTo>
                    <a:cubicBezTo>
                      <a:pt x="2083558" y="-13302"/>
                      <a:pt x="2547582" y="380209"/>
                      <a:pt x="2620370" y="409779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ight Arrow 34"/>
            <p:cNvSpPr/>
            <p:nvPr/>
          </p:nvSpPr>
          <p:spPr>
            <a:xfrm>
              <a:off x="2555140" y="5147687"/>
              <a:ext cx="1810499" cy="4661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0" name="Group 35"/>
            <p:cNvGrpSpPr/>
            <p:nvPr/>
          </p:nvGrpSpPr>
          <p:grpSpPr>
            <a:xfrm>
              <a:off x="4495800" y="4344796"/>
              <a:ext cx="2190038" cy="1675004"/>
              <a:chOff x="5105400" y="4326568"/>
              <a:chExt cx="2190038" cy="1675004"/>
            </a:xfrm>
          </p:grpSpPr>
          <p:sp>
            <p:nvSpPr>
              <p:cNvPr id="31" name="Rectangle 36"/>
              <p:cNvSpPr/>
              <p:nvPr/>
            </p:nvSpPr>
            <p:spPr>
              <a:xfrm>
                <a:off x="5492493" y="4861017"/>
                <a:ext cx="1233954" cy="99252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7"/>
              <p:cNvCxnSpPr/>
              <p:nvPr/>
            </p:nvCxnSpPr>
            <p:spPr>
              <a:xfrm>
                <a:off x="5537512" y="4778616"/>
                <a:ext cx="1091870" cy="9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8"/>
              <p:cNvCxnSpPr/>
              <p:nvPr/>
            </p:nvCxnSpPr>
            <p:spPr>
              <a:xfrm rot="5400000">
                <a:off x="4967481" y="5324624"/>
                <a:ext cx="900884" cy="7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096000" y="4326568"/>
                <a:ext cx="1199438" cy="498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Extension Parameter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105400" y="5693795"/>
                <a:ext cx="4374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Z</a:t>
                </a:r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2195736" y="5388211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Section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12159" y="5388211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CIG at X</a:t>
            </a:r>
            <a:r>
              <a:rPr lang="en-US" sz="1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26</a:t>
            </a:r>
            <a:endParaRPr lang="es-E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79512" y="987107"/>
            <a:ext cx="86106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Scattering-angle CIG decomposition: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Slant-stack transform in the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z-h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domain: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Where: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Radial trace transform in the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domain: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אובייקט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591806"/>
              </p:ext>
            </p:extLst>
          </p:nvPr>
        </p:nvGraphicFramePr>
        <p:xfrm>
          <a:off x="2339752" y="1988839"/>
          <a:ext cx="4464496" cy="498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0" name="משוואה" r:id="rId3" imgW="2755900" imgH="317500" progId="Equation.3">
                  <p:embed/>
                </p:oleObj>
              </mc:Choice>
              <mc:Fallback>
                <p:oleObj name="משוואה" r:id="rId3" imgW="2755900" imgH="317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88839"/>
                        <a:ext cx="4464496" cy="4986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אובייקט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200302"/>
              </p:ext>
            </p:extLst>
          </p:nvPr>
        </p:nvGraphicFramePr>
        <p:xfrm>
          <a:off x="2322513" y="2627313"/>
          <a:ext cx="14557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1" name="משוואה" r:id="rId5" imgW="1028520" imgH="393480" progId="Equation.3">
                  <p:embed/>
                </p:oleObj>
              </mc:Choice>
              <mc:Fallback>
                <p:oleObj name="משוואה" r:id="rId5" imgW="102852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2513" y="2627313"/>
                        <a:ext cx="1455737" cy="57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אובייקט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536906"/>
              </p:ext>
            </p:extLst>
          </p:nvPr>
        </p:nvGraphicFramePr>
        <p:xfrm>
          <a:off x="2327275" y="4509120"/>
          <a:ext cx="39719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2" name="משוואה" r:id="rId7" imgW="2501640" imgH="241200" progId="Equation.3">
                  <p:embed/>
                </p:oleObj>
              </mc:Choice>
              <mc:Fallback>
                <p:oleObj name="משוואה" r:id="rId7" imgW="250164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275" y="4509120"/>
                        <a:ext cx="3971925" cy="373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אובייקט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331018"/>
              </p:ext>
            </p:extLst>
          </p:nvPr>
        </p:nvGraphicFramePr>
        <p:xfrm>
          <a:off x="2236292" y="5051003"/>
          <a:ext cx="1471612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3" name="משוואה" r:id="rId9" imgW="1015920" imgH="431640" progId="Equation.3">
                  <p:embed/>
                </p:oleObj>
              </mc:Choice>
              <mc:Fallback>
                <p:oleObj name="משוואה" r:id="rId9" imgW="101592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6292" y="5051003"/>
                        <a:ext cx="1471612" cy="623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מלבן 13"/>
          <p:cNvSpPr/>
          <p:nvPr/>
        </p:nvSpPr>
        <p:spPr>
          <a:xfrm>
            <a:off x="3118169" y="1562553"/>
            <a:ext cx="338328" cy="27432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מלבן 14"/>
          <p:cNvSpPr/>
          <p:nvPr/>
        </p:nvSpPr>
        <p:spPr>
          <a:xfrm>
            <a:off x="3187946" y="4026727"/>
            <a:ext cx="504056" cy="27432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28"/>
          <p:cNvGrpSpPr/>
          <p:nvPr/>
        </p:nvGrpSpPr>
        <p:grpSpPr>
          <a:xfrm>
            <a:off x="6023349" y="2507060"/>
            <a:ext cx="2797118" cy="1852430"/>
            <a:chOff x="5109198" y="3799310"/>
            <a:chExt cx="2331931" cy="1932939"/>
          </a:xfrm>
        </p:grpSpPr>
        <p:grpSp>
          <p:nvGrpSpPr>
            <p:cNvPr id="22" name="Group 29"/>
            <p:cNvGrpSpPr/>
            <p:nvPr/>
          </p:nvGrpSpPr>
          <p:grpSpPr>
            <a:xfrm>
              <a:off x="5315726" y="3947757"/>
              <a:ext cx="1923274" cy="1713673"/>
              <a:chOff x="3944126" y="191327"/>
              <a:chExt cx="1923274" cy="1713673"/>
            </a:xfrm>
          </p:grpSpPr>
          <p:sp>
            <p:nvSpPr>
              <p:cNvPr id="29" name="Cube 33"/>
              <p:cNvSpPr/>
              <p:nvPr/>
            </p:nvSpPr>
            <p:spPr>
              <a:xfrm>
                <a:off x="4014704" y="304799"/>
                <a:ext cx="1852696" cy="1600201"/>
              </a:xfrm>
              <a:prstGeom prst="cub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0" name="Group 34"/>
              <p:cNvGrpSpPr/>
              <p:nvPr/>
            </p:nvGrpSpPr>
            <p:grpSpPr>
              <a:xfrm>
                <a:off x="3944126" y="191327"/>
                <a:ext cx="1527888" cy="1649072"/>
                <a:chOff x="3944126" y="191327"/>
                <a:chExt cx="1527888" cy="1649072"/>
              </a:xfrm>
            </p:grpSpPr>
            <p:cxnSp>
              <p:nvCxnSpPr>
                <p:cNvPr id="31" name="Straight Arrow Connector 35"/>
                <p:cNvCxnSpPr/>
                <p:nvPr/>
              </p:nvCxnSpPr>
              <p:spPr>
                <a:xfrm flipH="1">
                  <a:off x="3944126" y="191327"/>
                  <a:ext cx="411479" cy="51384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6"/>
                <p:cNvCxnSpPr/>
                <p:nvPr/>
              </p:nvCxnSpPr>
              <p:spPr>
                <a:xfrm>
                  <a:off x="4099826" y="783114"/>
                  <a:ext cx="137218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7"/>
                <p:cNvCxnSpPr/>
                <p:nvPr/>
              </p:nvCxnSpPr>
              <p:spPr>
                <a:xfrm>
                  <a:off x="3957737" y="794441"/>
                  <a:ext cx="1" cy="104595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TextBox 23"/>
            <p:cNvSpPr txBox="1"/>
            <p:nvPr/>
          </p:nvSpPr>
          <p:spPr>
            <a:xfrm>
              <a:off x="5453579" y="3799310"/>
              <a:ext cx="716284" cy="32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41031" y="4471863"/>
              <a:ext cx="800098" cy="32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09198" y="5367894"/>
              <a:ext cx="548641" cy="36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0" name="מחבר ישר 39"/>
          <p:cNvCxnSpPr>
            <a:stCxn id="29" idx="0"/>
            <a:endCxn id="29" idx="1"/>
          </p:cNvCxnSpPr>
          <p:nvPr/>
        </p:nvCxnSpPr>
        <p:spPr>
          <a:xfrm flipH="1">
            <a:off x="7275181" y="2758070"/>
            <a:ext cx="383387" cy="383388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ישר 41"/>
          <p:cNvCxnSpPr>
            <a:stCxn id="29" idx="1"/>
            <a:endCxn id="29" idx="3"/>
          </p:cNvCxnSpPr>
          <p:nvPr/>
        </p:nvCxnSpPr>
        <p:spPr>
          <a:xfrm>
            <a:off x="7275181" y="3141458"/>
            <a:ext cx="0" cy="1150163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מחבר חץ ישר 42"/>
          <p:cNvCxnSpPr/>
          <p:nvPr/>
        </p:nvCxnSpPr>
        <p:spPr>
          <a:xfrm flipV="1">
            <a:off x="7204288" y="2768228"/>
            <a:ext cx="320040" cy="326621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4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27</a:t>
            </a:r>
            <a:endParaRPr lang="es-ES" sz="1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54"/>
          <p:cNvGrpSpPr/>
          <p:nvPr/>
        </p:nvGrpSpPr>
        <p:grpSpPr>
          <a:xfrm>
            <a:off x="95385" y="914400"/>
            <a:ext cx="2721677" cy="1856857"/>
            <a:chOff x="-865178" y="2465696"/>
            <a:chExt cx="2946331" cy="1953904"/>
          </a:xfrm>
        </p:grpSpPr>
        <p:grpSp>
          <p:nvGrpSpPr>
            <p:cNvPr id="24" name="Group 55"/>
            <p:cNvGrpSpPr/>
            <p:nvPr/>
          </p:nvGrpSpPr>
          <p:grpSpPr>
            <a:xfrm>
              <a:off x="-865178" y="2743200"/>
              <a:ext cx="2946331" cy="1676400"/>
              <a:chOff x="2792804" y="939800"/>
              <a:chExt cx="2856755" cy="1661319"/>
            </a:xfrm>
          </p:grpSpPr>
          <p:cxnSp>
            <p:nvCxnSpPr>
              <p:cNvPr id="28" name="Straight Connector 57"/>
              <p:cNvCxnSpPr/>
              <p:nvPr/>
            </p:nvCxnSpPr>
            <p:spPr>
              <a:xfrm flipV="1">
                <a:off x="3447073" y="1409767"/>
                <a:ext cx="2191727" cy="606602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58"/>
              <p:cNvGrpSpPr/>
              <p:nvPr/>
            </p:nvGrpSpPr>
            <p:grpSpPr>
              <a:xfrm>
                <a:off x="2792804" y="939800"/>
                <a:ext cx="2856755" cy="1661319"/>
                <a:chOff x="2792804" y="939800"/>
                <a:chExt cx="2856755" cy="1661319"/>
              </a:xfrm>
            </p:grpSpPr>
            <p:grpSp>
              <p:nvGrpSpPr>
                <p:cNvPr id="33" name="Group 62"/>
                <p:cNvGrpSpPr/>
                <p:nvPr/>
              </p:nvGrpSpPr>
              <p:grpSpPr>
                <a:xfrm>
                  <a:off x="2792804" y="939800"/>
                  <a:ext cx="2856755" cy="1661319"/>
                  <a:chOff x="2324846" y="254000"/>
                  <a:chExt cx="2856755" cy="1661319"/>
                </a:xfrm>
              </p:grpSpPr>
              <p:sp>
                <p:nvSpPr>
                  <p:cNvPr id="35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979115" y="254000"/>
                    <a:ext cx="2202486" cy="166131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24846" y="1186011"/>
                    <a:ext cx="838201" cy="2888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200" b="1" dirty="0" smtClean="0">
                        <a:solidFill>
                          <a:srgbClr val="C00000"/>
                        </a:solidFill>
                      </a:rPr>
                      <a:t>2000[m</a:t>
                    </a:r>
                    <a:r>
                      <a:rPr lang="en-US" sz="1200" b="1" dirty="0">
                        <a:solidFill>
                          <a:srgbClr val="C00000"/>
                        </a:solidFill>
                      </a:rPr>
                      <a:t>]</a:t>
                    </a:r>
                  </a:p>
                </p:txBody>
              </p:sp>
              <p:cxnSp>
                <p:nvCxnSpPr>
                  <p:cNvPr id="37" name="Straight Connector 66"/>
                  <p:cNvCxnSpPr/>
                  <p:nvPr/>
                </p:nvCxnSpPr>
                <p:spPr>
                  <a:xfrm flipV="1">
                    <a:off x="4151530" y="257398"/>
                    <a:ext cx="0" cy="1650301"/>
                  </a:xfrm>
                  <a:prstGeom prst="line">
                    <a:avLst/>
                  </a:prstGeom>
                  <a:ln w="6350">
                    <a:solidFill>
                      <a:srgbClr val="7030A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" name="Straight Connector 63"/>
                <p:cNvCxnSpPr/>
                <p:nvPr/>
              </p:nvCxnSpPr>
              <p:spPr>
                <a:xfrm>
                  <a:off x="3453831" y="2038681"/>
                  <a:ext cx="2184969" cy="0"/>
                </a:xfrm>
                <a:prstGeom prst="line">
                  <a:avLst/>
                </a:prstGeom>
                <a:ln w="6350">
                  <a:solidFill>
                    <a:srgbClr val="7030A0">
                      <a:alpha val="51000"/>
                    </a:srgb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59"/>
              <p:cNvCxnSpPr/>
              <p:nvPr/>
            </p:nvCxnSpPr>
            <p:spPr>
              <a:xfrm>
                <a:off x="3472431" y="2036973"/>
                <a:ext cx="53949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3892271" y="1814272"/>
                <a:ext cx="500472" cy="288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dirty="0" smtClean="0"/>
                  <a:t>-5 ̊</a:t>
                </a:r>
                <a:endParaRPr lang="en-US" sz="1200" dirty="0"/>
              </a:p>
            </p:txBody>
          </p:sp>
          <p:sp>
            <p:nvSpPr>
              <p:cNvPr id="32" name="Arc 61"/>
              <p:cNvSpPr/>
              <p:nvPr/>
            </p:nvSpPr>
            <p:spPr>
              <a:xfrm rot="1775163">
                <a:off x="3759766" y="1917392"/>
                <a:ext cx="149599" cy="135834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82684" y="2465696"/>
              <a:ext cx="685800" cy="3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bandicam 2015-04-27 11-03-14-90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696" y="3140968"/>
            <a:ext cx="3016138" cy="2613987"/>
          </a:xfrm>
          <a:prstGeom prst="rect">
            <a:avLst/>
          </a:prstGeom>
        </p:spPr>
      </p:pic>
      <p:pic>
        <p:nvPicPr>
          <p:cNvPr id="17" name="bandicam 2015-04-27 11-05-41-029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1920" y="1445364"/>
            <a:ext cx="4806432" cy="4165575"/>
          </a:xfrm>
          <a:prstGeom prst="rect">
            <a:avLst/>
          </a:prstGeom>
        </p:spPr>
      </p:pic>
      <p:cxnSp>
        <p:nvCxnSpPr>
          <p:cNvPr id="19" name="מחבר ישר 18"/>
          <p:cNvCxnSpPr/>
          <p:nvPr/>
        </p:nvCxnSpPr>
        <p:spPr>
          <a:xfrm>
            <a:off x="4497050" y="3369040"/>
            <a:ext cx="396044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ישר 38"/>
          <p:cNvCxnSpPr/>
          <p:nvPr/>
        </p:nvCxnSpPr>
        <p:spPr>
          <a:xfrm>
            <a:off x="695698" y="4365104"/>
            <a:ext cx="2379124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0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28</a:t>
            </a:r>
            <a:endParaRPr lang="es-E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79512" y="993922"/>
            <a:ext cx="86106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Dip-angle CIG decomposition: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Slant-stack transform in the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z-x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domain: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Where: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Radial trace transform in the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domain: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אובייקט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041941"/>
              </p:ext>
            </p:extLst>
          </p:nvPr>
        </p:nvGraphicFramePr>
        <p:xfrm>
          <a:off x="2341563" y="2627313"/>
          <a:ext cx="14192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9" name="משוואה" r:id="rId3" imgW="1002960" imgH="393480" progId="Equation.3">
                  <p:embed/>
                </p:oleObj>
              </mc:Choice>
              <mc:Fallback>
                <p:oleObj name="משוואה" r:id="rId3" imgW="1002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563" y="2627313"/>
                        <a:ext cx="1419225" cy="57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אובייקט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253633"/>
              </p:ext>
            </p:extLst>
          </p:nvPr>
        </p:nvGraphicFramePr>
        <p:xfrm>
          <a:off x="2244725" y="5051425"/>
          <a:ext cx="145415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0" name="משוואה" r:id="rId5" imgW="1002960" imgH="431640" progId="Equation.3">
                  <p:embed/>
                </p:oleObj>
              </mc:Choice>
              <mc:Fallback>
                <p:oleObj name="משוואה" r:id="rId5" imgW="1002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4725" y="5051425"/>
                        <a:ext cx="1454150" cy="623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אובייקט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3934"/>
              </p:ext>
            </p:extLst>
          </p:nvPr>
        </p:nvGraphicFramePr>
        <p:xfrm>
          <a:off x="2333625" y="1844675"/>
          <a:ext cx="4758655" cy="812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1" name="משוואה" r:id="rId7" imgW="2958840" imgH="495000" progId="Equation.3">
                  <p:embed/>
                </p:oleObj>
              </mc:Choice>
              <mc:Fallback>
                <p:oleObj name="משוואה" r:id="rId7" imgW="2958840" imgH="495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25" y="1844675"/>
                        <a:ext cx="4758655" cy="8126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אובייקט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702588"/>
              </p:ext>
            </p:extLst>
          </p:nvPr>
        </p:nvGraphicFramePr>
        <p:xfrm>
          <a:off x="2328481" y="4437112"/>
          <a:ext cx="4115727" cy="52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2" name="משוואה" r:id="rId9" imgW="2666880" imgH="342720" progId="Equation.3">
                  <p:embed/>
                </p:oleObj>
              </mc:Choice>
              <mc:Fallback>
                <p:oleObj name="משוואה" r:id="rId9" imgW="2666880" imgH="3427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481" y="4437112"/>
                        <a:ext cx="4115727" cy="5285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מלבן 19"/>
          <p:cNvSpPr/>
          <p:nvPr/>
        </p:nvSpPr>
        <p:spPr>
          <a:xfrm>
            <a:off x="3118169" y="1570504"/>
            <a:ext cx="338328" cy="27432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מלבן 20"/>
          <p:cNvSpPr/>
          <p:nvPr/>
        </p:nvSpPr>
        <p:spPr>
          <a:xfrm>
            <a:off x="3187946" y="4034678"/>
            <a:ext cx="504056" cy="27432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8"/>
          <p:cNvGrpSpPr/>
          <p:nvPr/>
        </p:nvGrpSpPr>
        <p:grpSpPr>
          <a:xfrm>
            <a:off x="6023349" y="2507060"/>
            <a:ext cx="2797118" cy="1852430"/>
            <a:chOff x="5109198" y="3799310"/>
            <a:chExt cx="2331931" cy="1932939"/>
          </a:xfrm>
        </p:grpSpPr>
        <p:grpSp>
          <p:nvGrpSpPr>
            <p:cNvPr id="24" name="Group 29"/>
            <p:cNvGrpSpPr/>
            <p:nvPr/>
          </p:nvGrpSpPr>
          <p:grpSpPr>
            <a:xfrm>
              <a:off x="5315726" y="3947757"/>
              <a:ext cx="1923274" cy="1713673"/>
              <a:chOff x="3944126" y="191327"/>
              <a:chExt cx="1923274" cy="1713673"/>
            </a:xfrm>
          </p:grpSpPr>
          <p:sp>
            <p:nvSpPr>
              <p:cNvPr id="30" name="Cube 33"/>
              <p:cNvSpPr/>
              <p:nvPr/>
            </p:nvSpPr>
            <p:spPr>
              <a:xfrm>
                <a:off x="4014704" y="304799"/>
                <a:ext cx="1852696" cy="1600201"/>
              </a:xfrm>
              <a:prstGeom prst="cub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1" name="Group 34"/>
              <p:cNvGrpSpPr/>
              <p:nvPr/>
            </p:nvGrpSpPr>
            <p:grpSpPr>
              <a:xfrm>
                <a:off x="3944126" y="191327"/>
                <a:ext cx="1527888" cy="1649072"/>
                <a:chOff x="3944126" y="191327"/>
                <a:chExt cx="1527888" cy="1649072"/>
              </a:xfrm>
            </p:grpSpPr>
            <p:cxnSp>
              <p:nvCxnSpPr>
                <p:cNvPr id="32" name="Straight Arrow Connector 35"/>
                <p:cNvCxnSpPr/>
                <p:nvPr/>
              </p:nvCxnSpPr>
              <p:spPr>
                <a:xfrm flipH="1">
                  <a:off x="3944126" y="191327"/>
                  <a:ext cx="411479" cy="51384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6"/>
                <p:cNvCxnSpPr/>
                <p:nvPr/>
              </p:nvCxnSpPr>
              <p:spPr>
                <a:xfrm>
                  <a:off x="4099826" y="783114"/>
                  <a:ext cx="137218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7"/>
                <p:cNvCxnSpPr/>
                <p:nvPr/>
              </p:nvCxnSpPr>
              <p:spPr>
                <a:xfrm>
                  <a:off x="3957737" y="794441"/>
                  <a:ext cx="1" cy="104595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TextBox 25"/>
            <p:cNvSpPr txBox="1"/>
            <p:nvPr/>
          </p:nvSpPr>
          <p:spPr>
            <a:xfrm>
              <a:off x="5453579" y="3799310"/>
              <a:ext cx="716284" cy="32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41031" y="4471863"/>
              <a:ext cx="800098" cy="32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9198" y="5367894"/>
              <a:ext cx="548641" cy="36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מחבר ישר 35"/>
          <p:cNvCxnSpPr/>
          <p:nvPr/>
        </p:nvCxnSpPr>
        <p:spPr>
          <a:xfrm flipH="1">
            <a:off x="6552967" y="2937644"/>
            <a:ext cx="1822757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מחבר ישר 36"/>
          <p:cNvCxnSpPr/>
          <p:nvPr/>
        </p:nvCxnSpPr>
        <p:spPr>
          <a:xfrm flipV="1">
            <a:off x="8375724" y="2937644"/>
            <a:ext cx="0" cy="1097034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חץ ישר 40"/>
          <p:cNvCxnSpPr/>
          <p:nvPr/>
        </p:nvCxnSpPr>
        <p:spPr>
          <a:xfrm>
            <a:off x="7020272" y="2861444"/>
            <a:ext cx="840489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9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andicam 2015-04-28 12-25-07-57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5312" y="1473200"/>
            <a:ext cx="4803621" cy="4163138"/>
          </a:xfrm>
          <a:prstGeom prst="rect">
            <a:avLst/>
          </a:prstGeom>
        </p:spPr>
      </p:pic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29</a:t>
            </a:r>
            <a:endParaRPr lang="es-ES" sz="1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7" name="bandicam 2015-04-27 11-03-14-90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696" y="3140968"/>
            <a:ext cx="3016138" cy="2613987"/>
          </a:xfrm>
          <a:prstGeom prst="rect">
            <a:avLst/>
          </a:prstGeom>
        </p:spPr>
      </p:pic>
      <p:cxnSp>
        <p:nvCxnSpPr>
          <p:cNvPr id="38" name="מחבר ישר 37"/>
          <p:cNvCxnSpPr/>
          <p:nvPr/>
        </p:nvCxnSpPr>
        <p:spPr>
          <a:xfrm>
            <a:off x="695698" y="4365104"/>
            <a:ext cx="2379124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מחבר ישר 39"/>
          <p:cNvCxnSpPr/>
          <p:nvPr/>
        </p:nvCxnSpPr>
        <p:spPr>
          <a:xfrm>
            <a:off x="4452080" y="3369040"/>
            <a:ext cx="396044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ישר 40"/>
          <p:cNvCxnSpPr/>
          <p:nvPr/>
        </p:nvCxnSpPr>
        <p:spPr>
          <a:xfrm>
            <a:off x="6199146" y="2210582"/>
            <a:ext cx="0" cy="292998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83221" y="1919774"/>
            <a:ext cx="603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-0.1</a:t>
            </a:r>
            <a:endParaRPr lang="en-US" sz="1200" dirty="0">
              <a:solidFill>
                <a:srgbClr val="C00000"/>
              </a:solidFill>
            </a:endParaRPr>
          </a:p>
        </p:txBody>
      </p:sp>
      <p:grpSp>
        <p:nvGrpSpPr>
          <p:cNvPr id="39" name="Group 54"/>
          <p:cNvGrpSpPr/>
          <p:nvPr/>
        </p:nvGrpSpPr>
        <p:grpSpPr>
          <a:xfrm>
            <a:off x="95386" y="914400"/>
            <a:ext cx="2721678" cy="1856857"/>
            <a:chOff x="-865177" y="2465696"/>
            <a:chExt cx="2946332" cy="1953904"/>
          </a:xfrm>
        </p:grpSpPr>
        <p:grpSp>
          <p:nvGrpSpPr>
            <p:cNvPr id="42" name="Group 55"/>
            <p:cNvGrpSpPr/>
            <p:nvPr/>
          </p:nvGrpSpPr>
          <p:grpSpPr>
            <a:xfrm>
              <a:off x="-865177" y="2743200"/>
              <a:ext cx="2946332" cy="1676400"/>
              <a:chOff x="2792804" y="939800"/>
              <a:chExt cx="2856755" cy="1661319"/>
            </a:xfrm>
          </p:grpSpPr>
          <p:cxnSp>
            <p:nvCxnSpPr>
              <p:cNvPr id="45" name="Straight Connector 57"/>
              <p:cNvCxnSpPr/>
              <p:nvPr/>
            </p:nvCxnSpPr>
            <p:spPr>
              <a:xfrm flipV="1">
                <a:off x="3447073" y="1409767"/>
                <a:ext cx="2191727" cy="606602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58"/>
              <p:cNvGrpSpPr/>
              <p:nvPr/>
            </p:nvGrpSpPr>
            <p:grpSpPr>
              <a:xfrm>
                <a:off x="2792804" y="939800"/>
                <a:ext cx="2856755" cy="1661319"/>
                <a:chOff x="2792804" y="939800"/>
                <a:chExt cx="2856755" cy="1661319"/>
              </a:xfrm>
            </p:grpSpPr>
            <p:grpSp>
              <p:nvGrpSpPr>
                <p:cNvPr id="50" name="Group 62"/>
                <p:cNvGrpSpPr/>
                <p:nvPr/>
              </p:nvGrpSpPr>
              <p:grpSpPr>
                <a:xfrm>
                  <a:off x="2792804" y="939800"/>
                  <a:ext cx="2856755" cy="1661319"/>
                  <a:chOff x="2324846" y="254000"/>
                  <a:chExt cx="2856755" cy="1661319"/>
                </a:xfrm>
              </p:grpSpPr>
              <p:sp>
                <p:nvSpPr>
                  <p:cNvPr id="5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979115" y="254000"/>
                    <a:ext cx="2202486" cy="166131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3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24846" y="1187749"/>
                    <a:ext cx="838201" cy="2888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200" b="1" dirty="0" smtClean="0">
                        <a:solidFill>
                          <a:srgbClr val="C00000"/>
                        </a:solidFill>
                      </a:rPr>
                      <a:t>2000[m</a:t>
                    </a:r>
                    <a:r>
                      <a:rPr lang="en-US" sz="1200" b="1" dirty="0">
                        <a:solidFill>
                          <a:srgbClr val="C00000"/>
                        </a:solidFill>
                      </a:rPr>
                      <a:t>]</a:t>
                    </a:r>
                  </a:p>
                </p:txBody>
              </p:sp>
              <p:cxnSp>
                <p:nvCxnSpPr>
                  <p:cNvPr id="54" name="Straight Connector 66"/>
                  <p:cNvCxnSpPr/>
                  <p:nvPr/>
                </p:nvCxnSpPr>
                <p:spPr>
                  <a:xfrm flipV="1">
                    <a:off x="4151530" y="257398"/>
                    <a:ext cx="0" cy="1650301"/>
                  </a:xfrm>
                  <a:prstGeom prst="line">
                    <a:avLst/>
                  </a:prstGeom>
                  <a:ln w="6350">
                    <a:solidFill>
                      <a:srgbClr val="7030A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" name="Straight Connector 63"/>
                <p:cNvCxnSpPr/>
                <p:nvPr/>
              </p:nvCxnSpPr>
              <p:spPr>
                <a:xfrm>
                  <a:off x="3453831" y="2044705"/>
                  <a:ext cx="2184969" cy="0"/>
                </a:xfrm>
                <a:prstGeom prst="line">
                  <a:avLst/>
                </a:prstGeom>
                <a:ln w="6350">
                  <a:solidFill>
                    <a:srgbClr val="7030A0">
                      <a:alpha val="51000"/>
                    </a:srgb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59"/>
              <p:cNvCxnSpPr/>
              <p:nvPr/>
            </p:nvCxnSpPr>
            <p:spPr>
              <a:xfrm>
                <a:off x="3472431" y="2036973"/>
                <a:ext cx="53949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 Box 13"/>
              <p:cNvSpPr txBox="1">
                <a:spLocks noChangeArrowheads="1"/>
              </p:cNvSpPr>
              <p:nvPr/>
            </p:nvSpPr>
            <p:spPr bwMode="auto">
              <a:xfrm>
                <a:off x="3892271" y="1814272"/>
                <a:ext cx="500472" cy="288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dirty="0" smtClean="0"/>
                  <a:t>-5 ̊</a:t>
                </a:r>
                <a:endParaRPr lang="en-US" sz="1200" dirty="0"/>
              </a:p>
            </p:txBody>
          </p:sp>
          <p:sp>
            <p:nvSpPr>
              <p:cNvPr id="49" name="Arc 61"/>
              <p:cNvSpPr/>
              <p:nvPr/>
            </p:nvSpPr>
            <p:spPr>
              <a:xfrm rot="1775163">
                <a:off x="3759766" y="1917392"/>
                <a:ext cx="149599" cy="135834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82684" y="2465696"/>
              <a:ext cx="685800" cy="3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5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6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4348" r="30893" b="4710"/>
          <a:stretch/>
        </p:blipFill>
        <p:spPr bwMode="auto">
          <a:xfrm>
            <a:off x="1064458" y="1651630"/>
            <a:ext cx="3435534" cy="277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4348" r="31759" b="4710"/>
          <a:stretch/>
        </p:blipFill>
        <p:spPr bwMode="auto">
          <a:xfrm>
            <a:off x="5214033" y="1658779"/>
            <a:ext cx="3462423" cy="278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30</a:t>
            </a:r>
            <a:endParaRPr lang="es-ES" sz="1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57200" y="914400"/>
            <a:ext cx="8534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61619" y="1200706"/>
            <a:ext cx="1837656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Kirchhoff-based</a:t>
            </a:r>
            <a:endParaRPr lang="en-US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62019" y="1196752"/>
            <a:ext cx="2341712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Wave-equation-based</a:t>
            </a:r>
            <a:endParaRPr lang="en-US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400" y="4523235"/>
            <a:ext cx="8534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Equivalent structural information (the tangent point).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did the response tails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disappeare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while using wrong velocity?</a:t>
            </a:r>
          </a:p>
        </p:txBody>
      </p:sp>
      <p:cxnSp>
        <p:nvCxnSpPr>
          <p:cNvPr id="95" name="מחבר ישר 94"/>
          <p:cNvCxnSpPr/>
          <p:nvPr/>
        </p:nvCxnSpPr>
        <p:spPr>
          <a:xfrm>
            <a:off x="6881583" y="2029118"/>
            <a:ext cx="0" cy="216405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מחבר ישר 95"/>
          <p:cNvCxnSpPr/>
          <p:nvPr/>
        </p:nvCxnSpPr>
        <p:spPr>
          <a:xfrm>
            <a:off x="2758608" y="2018820"/>
            <a:ext cx="0" cy="216405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515915" y="1762592"/>
            <a:ext cx="603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-0.1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441450" y="1758084"/>
            <a:ext cx="603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-5º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2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Study</a:t>
            </a:r>
            <a:endParaRPr lang="es-UY" altLang="en-US" sz="2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31</a:t>
            </a:r>
            <a:endParaRPr lang="es-E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1696740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the image response 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ADCIG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 ADCIG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quality by incorporating structural information from the ADCIG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Analyze the image response by using erroneous velocity.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Analyze seismic diffractions in the dip-domain.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Decompose ADCIGs from the vertical subsurface offset (VOCIGs).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98718"/>
            <a:ext cx="8534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Wave-equation ADCIGs: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s-UY" altLang="en-US" sz="20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32</a:t>
            </a:r>
            <a:endParaRPr lang="es-E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87107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 image extensions – the ultimate extensions?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the migration dip information.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HOCIG   – leaking to non-physical offsets.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slant-stack transform in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z-h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domain (or radial trace transform in Fourier domain).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ADCIG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slant-stack transform in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z-x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 (or radial trace transform in Fourier domain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200000"/>
              </a:lnSpc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observations, but still not too many answers…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1052736"/>
            <a:ext cx="6984776" cy="111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sponsoring my research.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Israel Science Foundation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partial financial support.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38184" y="314096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200" dirty="0" smtClean="0"/>
              <a:t>33</a:t>
            </a:r>
            <a:endParaRPr lang="es-E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20688"/>
            <a:ext cx="85344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24275"/>
            <a:ext cx="838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300000"/>
              </a:lnSpc>
              <a:buFont typeface="Wingdings" pitchFamily="2" charset="2"/>
              <a:buChar char="Ø"/>
              <a:defRPr sz="2000"/>
            </a:lvl1pPr>
          </a:lstStyle>
          <a:p>
            <a:pPr>
              <a:lnSpc>
                <a:spcPct val="2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Angle Domain (LAD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image gathers.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the dip-angle information.</a:t>
            </a:r>
          </a:p>
          <a:p>
            <a:pPr>
              <a:lnSpc>
                <a:spcPct val="2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Subsurface-offset image gathers.</a:t>
            </a:r>
          </a:p>
          <a:p>
            <a:pPr>
              <a:lnSpc>
                <a:spcPct val="2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Wave-equation angle-domain image gathers.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s-UY" altLang="en-US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</p:spPr>
        <p:txBody>
          <a:bodyPr/>
          <a:lstStyle/>
          <a:p>
            <a:pPr>
              <a:defRPr/>
            </a:pPr>
            <a:fld id="{C647085A-B63F-4A2C-9081-3ADAE2702E42}" type="slidenum">
              <a:rPr lang="es-ES" sz="1200" smtClean="0"/>
              <a:pPr>
                <a:defRPr/>
              </a:pPr>
              <a:t>4</a:t>
            </a:fld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 Domain Image Extension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52736"/>
            <a:ext cx="8610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Extend the image in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 Angle Domain (LAD)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eismic data is mapped from the recording surface to the LAD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arenR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Ray-tracing (Kirchhoff-based imaging).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avefield downward continuation (wave-equation-based imaging).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629987"/>
              </p:ext>
            </p:extLst>
          </p:nvPr>
        </p:nvGraphicFramePr>
        <p:xfrm>
          <a:off x="1029518" y="3140968"/>
          <a:ext cx="4046538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" name="משוואה" r:id="rId3" imgW="2793960" imgH="1041120" progId="Equation.3">
                  <p:embed/>
                </p:oleObj>
              </mc:Choice>
              <mc:Fallback>
                <p:oleObj name="משוואה" r:id="rId3" imgW="2793960" imgH="1041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518" y="3140968"/>
                        <a:ext cx="4046538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647085A-B63F-4A2C-9081-3ADAE2702E42}" type="slidenum">
              <a:rPr lang="es-ES" sz="1200"/>
              <a:pPr/>
              <a:t>5</a:t>
            </a:fld>
            <a:endParaRPr lang="es-ES" sz="120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90" y="2714729"/>
            <a:ext cx="3327298" cy="323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 Imaging System</a:t>
            </a:r>
            <a:endParaRPr lang="es-UY" altLang="en-US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052736"/>
            <a:ext cx="8610600" cy="56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image point is represented by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(or 2) angle components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125330"/>
              </p:ext>
            </p:extLst>
          </p:nvPr>
        </p:nvGraphicFramePr>
        <p:xfrm>
          <a:off x="165100" y="3946525"/>
          <a:ext cx="19875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3" name="משוואה" r:id="rId3" imgW="1371600" imgH="787320" progId="Equation.3">
                  <p:embed/>
                </p:oleObj>
              </mc:Choice>
              <mc:Fallback>
                <p:oleObj name="משוואה" r:id="rId3" imgW="137160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3946525"/>
                        <a:ext cx="19875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483566"/>
              </p:ext>
            </p:extLst>
          </p:nvPr>
        </p:nvGraphicFramePr>
        <p:xfrm>
          <a:off x="1277938" y="1989138"/>
          <a:ext cx="2060575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4" name="משוואה" r:id="rId5" imgW="1422360" imgH="787320" progId="Equation.3">
                  <p:embed/>
                </p:oleObj>
              </mc:Choice>
              <mc:Fallback>
                <p:oleObj name="משוואה" r:id="rId5" imgW="142236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7938" y="1989138"/>
                        <a:ext cx="2060575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wn Arrow 10"/>
          <p:cNvSpPr/>
          <p:nvPr/>
        </p:nvSpPr>
        <p:spPr>
          <a:xfrm>
            <a:off x="2362200" y="3124213"/>
            <a:ext cx="152400" cy="920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4568190" y="2664748"/>
            <a:ext cx="4463016" cy="3200915"/>
          </a:xfrm>
          <a:prstGeom prst="cube">
            <a:avLst>
              <a:gd name="adj" fmla="val 27365"/>
            </a:avLst>
          </a:prstGeom>
          <a:solidFill>
            <a:schemeClr val="bg1"/>
          </a:solidFill>
          <a:ln>
            <a:solidFill>
              <a:schemeClr val="tx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41" y="3561311"/>
            <a:ext cx="3560459" cy="2304351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6186782" y="5120913"/>
            <a:ext cx="76200" cy="762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53842" y="3458981"/>
            <a:ext cx="794635" cy="0"/>
          </a:xfrm>
          <a:prstGeom prst="straightConnector1">
            <a:avLst/>
          </a:prstGeom>
          <a:ln w="25400">
            <a:solidFill>
              <a:schemeClr val="tx1">
                <a:alpha val="3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71414" y="3290675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753842" y="2972984"/>
            <a:ext cx="524195" cy="483792"/>
          </a:xfrm>
          <a:prstGeom prst="straightConnector1">
            <a:avLst/>
          </a:prstGeom>
          <a:ln w="25400">
            <a:solidFill>
              <a:schemeClr val="tx1">
                <a:alpha val="3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82048" y="2793504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Y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0" y="2285256"/>
            <a:ext cx="1310640" cy="3966562"/>
          </a:xfrm>
          <a:prstGeom prst="rect">
            <a:avLst/>
          </a:prstGeom>
          <a:scene3d>
            <a:camera prst="orthographicFront">
              <a:rot lat="18299991" lon="3000000" rev="0"/>
            </a:camera>
            <a:lightRig rig="threePt" dir="t"/>
          </a:scene3d>
        </p:spPr>
      </p:pic>
      <p:sp>
        <p:nvSpPr>
          <p:cNvPr id="20" name="TextBox 19"/>
          <p:cNvSpPr txBox="1"/>
          <p:nvPr/>
        </p:nvSpPr>
        <p:spPr>
          <a:xfrm>
            <a:off x="5619749" y="262840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0890" y="267412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5834314" y="290552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185689" y="2857008"/>
            <a:ext cx="76200" cy="762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244014" y="2947392"/>
            <a:ext cx="2057976" cy="2201864"/>
          </a:xfrm>
          <a:custGeom>
            <a:avLst/>
            <a:gdLst>
              <a:gd name="connsiteX0" fmla="*/ 0 w 3998100"/>
              <a:gd name="connsiteY0" fmla="*/ 2978150 h 2978150"/>
              <a:gd name="connsiteX1" fmla="*/ 3651250 w 3998100"/>
              <a:gd name="connsiteY1" fmla="*/ 1327150 h 2978150"/>
              <a:gd name="connsiteX2" fmla="*/ 3848100 w 3998100"/>
              <a:gd name="connsiteY2" fmla="*/ 0 h 2978150"/>
              <a:gd name="connsiteX3" fmla="*/ 3848100 w 3998100"/>
              <a:gd name="connsiteY3" fmla="*/ 0 h 29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8100" h="2978150">
                <a:moveTo>
                  <a:pt x="0" y="2978150"/>
                </a:moveTo>
                <a:cubicBezTo>
                  <a:pt x="1504950" y="2400829"/>
                  <a:pt x="3009900" y="1823508"/>
                  <a:pt x="3651250" y="1327150"/>
                </a:cubicBezTo>
                <a:cubicBezTo>
                  <a:pt x="4292600" y="830792"/>
                  <a:pt x="3848100" y="0"/>
                  <a:pt x="3848100" y="0"/>
                </a:cubicBezTo>
                <a:lnTo>
                  <a:pt x="3848100" y="0"/>
                </a:lnTo>
              </a:path>
            </a:pathLst>
          </a:custGeom>
          <a:noFill/>
          <a:ln w="19050">
            <a:solidFill>
              <a:srgbClr val="088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793828" y="3010618"/>
            <a:ext cx="431054" cy="2145268"/>
          </a:xfrm>
          <a:custGeom>
            <a:avLst/>
            <a:gdLst>
              <a:gd name="connsiteX0" fmla="*/ 62283 w 515575"/>
              <a:gd name="connsiteY0" fmla="*/ 0 h 2321169"/>
              <a:gd name="connsiteX1" fmla="*/ 38837 w 515575"/>
              <a:gd name="connsiteY1" fmla="*/ 937846 h 2321169"/>
              <a:gd name="connsiteX2" fmla="*/ 515575 w 515575"/>
              <a:gd name="connsiteY2" fmla="*/ 2321169 h 232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575" h="2321169">
                <a:moveTo>
                  <a:pt x="62283" y="0"/>
                </a:moveTo>
                <a:cubicBezTo>
                  <a:pt x="12785" y="275492"/>
                  <a:pt x="-36712" y="550985"/>
                  <a:pt x="38837" y="937846"/>
                </a:cubicBezTo>
                <a:cubicBezTo>
                  <a:pt x="114386" y="1324707"/>
                  <a:pt x="314980" y="1822938"/>
                  <a:pt x="515575" y="2321169"/>
                </a:cubicBezTo>
              </a:path>
            </a:pathLst>
          </a:custGeom>
          <a:noFill/>
          <a:ln w="19050">
            <a:solidFill>
              <a:srgbClr val="0888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47513" y="495655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 rot="834208">
            <a:off x="5597926" y="4904900"/>
            <a:ext cx="1247607" cy="477864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258284" y="4709728"/>
            <a:ext cx="847510" cy="4332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14381" y="4378050"/>
            <a:ext cx="1060637" cy="31894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001824" y="4378050"/>
            <a:ext cx="223058" cy="76495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81022" y="4493250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 rot="21095035">
            <a:off x="6130764" y="4527634"/>
            <a:ext cx="628091" cy="352686"/>
          </a:xfrm>
          <a:custGeom>
            <a:avLst/>
            <a:gdLst>
              <a:gd name="connsiteX0" fmla="*/ 0 w 589376"/>
              <a:gd name="connsiteY0" fmla="*/ 0 h 437699"/>
              <a:gd name="connsiteX1" fmla="*/ 398696 w 589376"/>
              <a:gd name="connsiteY1" fmla="*/ 99674 h 437699"/>
              <a:gd name="connsiteX2" fmla="*/ 589376 w 589376"/>
              <a:gd name="connsiteY2" fmla="*/ 437699 h 437699"/>
              <a:gd name="connsiteX3" fmla="*/ 589376 w 589376"/>
              <a:gd name="connsiteY3" fmla="*/ 437699 h 43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76" h="437699">
                <a:moveTo>
                  <a:pt x="0" y="0"/>
                </a:moveTo>
                <a:cubicBezTo>
                  <a:pt x="150233" y="13362"/>
                  <a:pt x="300467" y="26724"/>
                  <a:pt x="398696" y="99674"/>
                </a:cubicBezTo>
                <a:cubicBezTo>
                  <a:pt x="496925" y="172624"/>
                  <a:pt x="589376" y="437699"/>
                  <a:pt x="589376" y="437699"/>
                </a:cubicBezTo>
                <a:lnTo>
                  <a:pt x="589376" y="43769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872414" y="4014660"/>
            <a:ext cx="922829" cy="1851002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539491" y="3739784"/>
            <a:ext cx="704763" cy="773646"/>
          </a:xfrm>
          <a:prstGeom prst="straightConnector1">
            <a:avLst/>
          </a:prstGeom>
          <a:ln w="25400">
            <a:solidFill>
              <a:schemeClr val="tx1">
                <a:alpha val="3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25490" y="419931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13840" y="4012451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Scattering</a:t>
            </a:r>
          </a:p>
          <a:p>
            <a:r>
              <a:rPr lang="en-US" sz="1200" dirty="0" smtClean="0"/>
              <a:t>Azimuth</a:t>
            </a:r>
            <a:endParaRPr lang="en-US" sz="1200" dirty="0"/>
          </a:p>
        </p:txBody>
      </p:sp>
      <p:sp>
        <p:nvSpPr>
          <p:cNvPr id="37" name="Freeform 36"/>
          <p:cNvSpPr/>
          <p:nvPr/>
        </p:nvSpPr>
        <p:spPr>
          <a:xfrm>
            <a:off x="6912589" y="4195524"/>
            <a:ext cx="49531" cy="415506"/>
          </a:xfrm>
          <a:custGeom>
            <a:avLst/>
            <a:gdLst>
              <a:gd name="connsiteX0" fmla="*/ 0 w 189768"/>
              <a:gd name="connsiteY0" fmla="*/ 0 h 559121"/>
              <a:gd name="connsiteX1" fmla="*/ 177680 w 189768"/>
              <a:gd name="connsiteY1" fmla="*/ 234017 h 559121"/>
              <a:gd name="connsiteX2" fmla="*/ 173346 w 189768"/>
              <a:gd name="connsiteY2" fmla="*/ 533039 h 559121"/>
              <a:gd name="connsiteX3" fmla="*/ 169012 w 189768"/>
              <a:gd name="connsiteY3" fmla="*/ 524372 h 55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768" h="559121">
                <a:moveTo>
                  <a:pt x="0" y="0"/>
                </a:moveTo>
                <a:cubicBezTo>
                  <a:pt x="74394" y="72588"/>
                  <a:pt x="148789" y="145177"/>
                  <a:pt x="177680" y="234017"/>
                </a:cubicBezTo>
                <a:cubicBezTo>
                  <a:pt x="206571" y="322857"/>
                  <a:pt x="174791" y="484647"/>
                  <a:pt x="173346" y="533039"/>
                </a:cubicBezTo>
                <a:cubicBezTo>
                  <a:pt x="171901" y="581431"/>
                  <a:pt x="170456" y="552901"/>
                  <a:pt x="169012" y="5243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202460" y="3525555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Y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07372" y="4452743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Scattering</a:t>
            </a:r>
          </a:p>
          <a:p>
            <a:r>
              <a:rPr lang="en-US" sz="1200" dirty="0" smtClean="0"/>
              <a:t>Angle</a:t>
            </a:r>
            <a:endParaRPr lang="en-US" sz="1200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5863590" y="5360941"/>
            <a:ext cx="0" cy="504721"/>
          </a:xfrm>
          <a:prstGeom prst="line">
            <a:avLst/>
          </a:prstGeom>
          <a:ln w="158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847513" y="5163912"/>
            <a:ext cx="374217" cy="197028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931362" y="5547182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014381" y="5578790"/>
            <a:ext cx="209139" cy="75705"/>
          </a:xfrm>
          <a:custGeom>
            <a:avLst/>
            <a:gdLst>
              <a:gd name="connsiteX0" fmla="*/ 569068 w 569068"/>
              <a:gd name="connsiteY0" fmla="*/ 0 h 151410"/>
              <a:gd name="connsiteX1" fmla="*/ 257783 w 569068"/>
              <a:gd name="connsiteY1" fmla="*/ 150779 h 151410"/>
              <a:gd name="connsiteX2" fmla="*/ 0 w 569068"/>
              <a:gd name="connsiteY2" fmla="*/ 43775 h 15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068" h="151410">
                <a:moveTo>
                  <a:pt x="569068" y="0"/>
                </a:moveTo>
                <a:cubicBezTo>
                  <a:pt x="460848" y="71741"/>
                  <a:pt x="352628" y="143483"/>
                  <a:pt x="257783" y="150779"/>
                </a:cubicBezTo>
                <a:cubicBezTo>
                  <a:pt x="162938" y="158075"/>
                  <a:pt x="81469" y="100925"/>
                  <a:pt x="0" y="4377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6224882" y="5189494"/>
            <a:ext cx="4468" cy="676168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 rot="21329191">
            <a:off x="6105980" y="5184669"/>
            <a:ext cx="296898" cy="106780"/>
          </a:xfrm>
          <a:custGeom>
            <a:avLst/>
            <a:gdLst>
              <a:gd name="connsiteX0" fmla="*/ 924128 w 924128"/>
              <a:gd name="connsiteY0" fmla="*/ 0 h 209145"/>
              <a:gd name="connsiteX1" fmla="*/ 583660 w 924128"/>
              <a:gd name="connsiteY1" fmla="*/ 175098 h 209145"/>
              <a:gd name="connsiteX2" fmla="*/ 165371 w 924128"/>
              <a:gd name="connsiteY2" fmla="*/ 209145 h 209145"/>
              <a:gd name="connsiteX3" fmla="*/ 0 w 924128"/>
              <a:gd name="connsiteY3" fmla="*/ 102141 h 20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128" h="209145">
                <a:moveTo>
                  <a:pt x="924128" y="0"/>
                </a:moveTo>
                <a:cubicBezTo>
                  <a:pt x="817123" y="70120"/>
                  <a:pt x="710119" y="140241"/>
                  <a:pt x="583660" y="175098"/>
                </a:cubicBezTo>
                <a:cubicBezTo>
                  <a:pt x="457201" y="209955"/>
                  <a:pt x="262648" y="221304"/>
                  <a:pt x="165371" y="209145"/>
                </a:cubicBezTo>
                <a:cubicBezTo>
                  <a:pt x="68094" y="196986"/>
                  <a:pt x="34047" y="149563"/>
                  <a:pt x="0" y="1021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285528" y="5076800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244590" y="5161409"/>
            <a:ext cx="1371600" cy="0"/>
          </a:xfrm>
          <a:prstGeom prst="straightConnector1">
            <a:avLst/>
          </a:prstGeom>
          <a:ln w="25400">
            <a:solidFill>
              <a:schemeClr val="tx1">
                <a:alpha val="34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529942" y="5010704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78438" y="5463439"/>
            <a:ext cx="53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Dip</a:t>
            </a:r>
          </a:p>
          <a:p>
            <a:r>
              <a:rPr lang="en-US" sz="1200" dirty="0" smtClean="0"/>
              <a:t>Angle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681948" y="5290943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Dip</a:t>
            </a:r>
          </a:p>
          <a:p>
            <a:r>
              <a:rPr lang="en-US" sz="1200" dirty="0" smtClean="0"/>
              <a:t>Azimuth</a:t>
            </a:r>
            <a:endParaRPr lang="en-US" sz="1200" dirty="0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420204"/>
              </p:ext>
            </p:extLst>
          </p:nvPr>
        </p:nvGraphicFramePr>
        <p:xfrm>
          <a:off x="2659063" y="4022725"/>
          <a:ext cx="1655762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5" name="משוואה" r:id="rId10" imgW="1143000" imgH="736560" progId="Equation.3">
                  <p:embed/>
                </p:oleObj>
              </mc:Choice>
              <mc:Fallback>
                <p:oleObj name="משוואה" r:id="rId10" imgW="11430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063" y="4022725"/>
                        <a:ext cx="1655762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2912368" y="512464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case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8112" y="512464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case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647085A-B63F-4A2C-9081-3ADAE2702E42}" type="slidenum">
              <a:rPr lang="es-ES" sz="1200"/>
              <a:pPr/>
              <a:t>6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2916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/>
      <p:bldP spid="32" grpId="0" animBg="1"/>
      <p:bldP spid="35" grpId="0"/>
      <p:bldP spid="36" grpId="0"/>
      <p:bldP spid="37" grpId="0" animBg="1"/>
      <p:bldP spid="38" grpId="0"/>
      <p:bldP spid="39" grpId="0"/>
      <p:bldP spid="42" grpId="0"/>
      <p:bldP spid="43" grpId="0" animBg="1"/>
      <p:bldP spid="45" grpId="0" animBg="1"/>
      <p:bldP spid="46" grpId="0"/>
      <p:bldP spid="48" grpId="0"/>
      <p:bldP spid="49" grpId="0"/>
      <p:bldP spid="50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 Image Gathers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313122"/>
              </p:ext>
            </p:extLst>
          </p:nvPr>
        </p:nvGraphicFramePr>
        <p:xfrm>
          <a:off x="2336800" y="3089895"/>
          <a:ext cx="3747368" cy="1189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6" name="משוואה" r:id="rId3" imgW="3085920" imgH="1041120" progId="Equation.3">
                  <p:embed/>
                </p:oleObj>
              </mc:Choice>
              <mc:Fallback>
                <p:oleObj name="משוואה" r:id="rId3" imgW="3085920" imgH="1041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3089895"/>
                        <a:ext cx="3747368" cy="1189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647085A-B63F-4A2C-9081-3ADAE2702E42}" type="slidenum">
              <a:rPr lang="es-ES" sz="1200"/>
              <a:pPr/>
              <a:t>7</a:t>
            </a:fld>
            <a:endParaRPr lang="es-ES" sz="1200"/>
          </a:p>
        </p:txBody>
      </p:sp>
      <p:sp>
        <p:nvSpPr>
          <p:cNvPr id="27" name="TextBox 26"/>
          <p:cNvSpPr txBox="1"/>
          <p:nvPr/>
        </p:nvSpPr>
        <p:spPr>
          <a:xfrm>
            <a:off x="179512" y="908720"/>
            <a:ext cx="8610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LAD imaging system: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Subsurface angular characterization.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 the image by subsurface model parameters (not data parameters).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Reflectivity is recovered explicitly as a function of the scattering-angle.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Multivalued ray-paths are naturally unfolded.</a:t>
            </a:r>
          </a:p>
        </p:txBody>
      </p:sp>
      <p:sp>
        <p:nvSpPr>
          <p:cNvPr id="3" name="מלבן 2"/>
          <p:cNvSpPr/>
          <p:nvPr/>
        </p:nvSpPr>
        <p:spPr>
          <a:xfrm>
            <a:off x="179512" y="4293096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5D data is mapped into 7D image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data know something we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don’t?</a:t>
            </a: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מלבן 27"/>
          <p:cNvSpPr/>
          <p:nvPr/>
        </p:nvSpPr>
        <p:spPr>
          <a:xfrm>
            <a:off x="3923928" y="4733690"/>
            <a:ext cx="4823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arenR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Subsurface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properties (velocity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arenR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Subsurface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specular dip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מלבן 83"/>
          <p:cNvSpPr/>
          <p:nvPr/>
        </p:nvSpPr>
        <p:spPr>
          <a:xfrm>
            <a:off x="3000" y="5610940"/>
            <a:ext cx="9144000" cy="1232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 Image Gathers </a:t>
            </a:r>
            <a:r>
              <a:rPr lang="en-US" sz="18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(Kirchhoff-based)</a:t>
            </a:r>
            <a:endParaRPr lang="es-UY" altLang="en-US" sz="1800" b="1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275856" y="980728"/>
            <a:ext cx="2525050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Scattering-angle CIG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22280" y="4293096"/>
            <a:ext cx="25909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Multi-Parameter CIG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692890" y="980728"/>
            <a:ext cx="1800493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Dip-angle CIG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0394" y="914400"/>
            <a:ext cx="2739004" cy="1856857"/>
            <a:chOff x="-881406" y="2465696"/>
            <a:chExt cx="2965088" cy="1953904"/>
          </a:xfrm>
        </p:grpSpPr>
        <p:grpSp>
          <p:nvGrpSpPr>
            <p:cNvPr id="56" name="Group 55"/>
            <p:cNvGrpSpPr/>
            <p:nvPr/>
          </p:nvGrpSpPr>
          <p:grpSpPr>
            <a:xfrm>
              <a:off x="-881406" y="2743200"/>
              <a:ext cx="2965088" cy="1676400"/>
              <a:chOff x="2777070" y="939800"/>
              <a:chExt cx="2874942" cy="1661319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3447073" y="1468402"/>
                <a:ext cx="2199239" cy="547967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/>
              <p:cNvGrpSpPr/>
              <p:nvPr/>
            </p:nvGrpSpPr>
            <p:grpSpPr>
              <a:xfrm>
                <a:off x="2777070" y="939800"/>
                <a:ext cx="2872489" cy="1661319"/>
                <a:chOff x="2777070" y="939800"/>
                <a:chExt cx="2872489" cy="1661319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2777070" y="939800"/>
                  <a:ext cx="2872489" cy="1661319"/>
                  <a:chOff x="2309112" y="254000"/>
                  <a:chExt cx="2872489" cy="1661319"/>
                </a:xfrm>
              </p:grpSpPr>
              <p:sp>
                <p:nvSpPr>
                  <p:cNvPr id="65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979115" y="254000"/>
                    <a:ext cx="2202486" cy="166131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6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9112" y="871641"/>
                    <a:ext cx="838201" cy="2888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200" b="1" dirty="0" smtClean="0">
                        <a:solidFill>
                          <a:srgbClr val="C00000"/>
                        </a:solidFill>
                      </a:rPr>
                      <a:t>2200[m</a:t>
                    </a:r>
                    <a:r>
                      <a:rPr lang="en-US" sz="1200" b="1" dirty="0">
                        <a:solidFill>
                          <a:srgbClr val="C00000"/>
                        </a:solidFill>
                      </a:rPr>
                      <a:t>]</a:t>
                    </a:r>
                  </a:p>
                </p:txBody>
              </p: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3886200" y="257398"/>
                    <a:ext cx="0" cy="1650301"/>
                  </a:xfrm>
                  <a:prstGeom prst="line">
                    <a:avLst/>
                  </a:prstGeom>
                  <a:ln w="6350">
                    <a:solidFill>
                      <a:srgbClr val="7030A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453831" y="1694945"/>
                  <a:ext cx="2184969" cy="0"/>
                </a:xfrm>
                <a:prstGeom prst="line">
                  <a:avLst/>
                </a:prstGeom>
                <a:ln w="6350">
                  <a:solidFill>
                    <a:srgbClr val="7030A0">
                      <a:alpha val="51000"/>
                    </a:srgb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/>
            </p:nvCxnSpPr>
            <p:spPr>
              <a:xfrm>
                <a:off x="5112516" y="2021820"/>
                <a:ext cx="53949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 Box 13"/>
              <p:cNvSpPr txBox="1">
                <a:spLocks noChangeArrowheads="1"/>
              </p:cNvSpPr>
              <p:nvPr/>
            </p:nvSpPr>
            <p:spPr bwMode="auto">
              <a:xfrm>
                <a:off x="4807302" y="1849847"/>
                <a:ext cx="500472" cy="288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200" dirty="0" smtClean="0"/>
                  <a:t>15 ̊</a:t>
                </a:r>
                <a:endParaRPr lang="en-US" sz="1200" dirty="0"/>
              </a:p>
            </p:txBody>
          </p:sp>
          <p:sp>
            <p:nvSpPr>
              <p:cNvPr id="62" name="Arc 61"/>
              <p:cNvSpPr/>
              <p:nvPr/>
            </p:nvSpPr>
            <p:spPr>
              <a:xfrm rot="14891200">
                <a:off x="5151000" y="1916848"/>
                <a:ext cx="148625" cy="136724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14996" y="2465696"/>
              <a:ext cx="685800" cy="3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40" y="1772816"/>
            <a:ext cx="2316594" cy="181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" name="Group 78"/>
          <p:cNvGrpSpPr/>
          <p:nvPr/>
        </p:nvGrpSpPr>
        <p:grpSpPr>
          <a:xfrm>
            <a:off x="5889916" y="1473898"/>
            <a:ext cx="3362604" cy="2348756"/>
            <a:chOff x="6148862" y="4025257"/>
            <a:chExt cx="3362604" cy="2348756"/>
          </a:xfrm>
        </p:grpSpPr>
        <p:grpSp>
          <p:nvGrpSpPr>
            <p:cNvPr id="78" name="Group 77"/>
            <p:cNvGrpSpPr/>
            <p:nvPr/>
          </p:nvGrpSpPr>
          <p:grpSpPr>
            <a:xfrm>
              <a:off x="6148862" y="4027833"/>
              <a:ext cx="3362604" cy="2346180"/>
              <a:chOff x="6148862" y="4020518"/>
              <a:chExt cx="3362604" cy="234618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148862" y="4020518"/>
                <a:ext cx="3362604" cy="2346180"/>
                <a:chOff x="4394425" y="1791785"/>
                <a:chExt cx="4898157" cy="3155387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5105400" y="2125088"/>
                  <a:ext cx="3505200" cy="2662986"/>
                  <a:chOff x="5334000" y="2132418"/>
                  <a:chExt cx="3505200" cy="2662986"/>
                </a:xfrm>
              </p:grpSpPr>
              <p:cxnSp>
                <p:nvCxnSpPr>
                  <p:cNvPr id="21" name="Straight Arrow Connector 20"/>
                  <p:cNvCxnSpPr/>
                  <p:nvPr/>
                </p:nvCxnSpPr>
                <p:spPr>
                  <a:xfrm flipH="1">
                    <a:off x="5334000" y="2133600"/>
                    <a:ext cx="1" cy="26618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/>
                  <p:nvPr/>
                </p:nvCxnSpPr>
                <p:spPr>
                  <a:xfrm flipV="1">
                    <a:off x="5334000" y="2132418"/>
                    <a:ext cx="3505200" cy="118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" name="TextBox 4"/>
                <p:cNvSpPr txBox="1"/>
                <p:nvPr/>
              </p:nvSpPr>
              <p:spPr>
                <a:xfrm>
                  <a:off x="4394425" y="4574635"/>
                  <a:ext cx="846731" cy="372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Z[m]</a:t>
                  </a:r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8477073" y="2005631"/>
                  <a:ext cx="815509" cy="372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ν</a:t>
                  </a:r>
                  <a:r>
                    <a:rPr lang="en-US" sz="12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 ̊ ]</a:t>
                  </a:r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5181601" y="2050070"/>
                  <a:ext cx="3292667" cy="67733"/>
                  <a:chOff x="4212651" y="1919516"/>
                  <a:chExt cx="3271406" cy="88268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4212651" y="1919630"/>
                    <a:ext cx="0" cy="846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5174342" y="1920632"/>
                    <a:ext cx="0" cy="846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5874649" y="1922966"/>
                    <a:ext cx="0" cy="846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7484057" y="1919516"/>
                    <a:ext cx="0" cy="846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6582223" y="1923145"/>
                    <a:ext cx="0" cy="846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oup 7"/>
                <p:cNvGrpSpPr/>
                <p:nvPr/>
              </p:nvGrpSpPr>
              <p:grpSpPr>
                <a:xfrm rot="5400000">
                  <a:off x="4467970" y="2801520"/>
                  <a:ext cx="1210628" cy="54815"/>
                  <a:chOff x="4332127" y="1919628"/>
                  <a:chExt cx="1445653" cy="87976"/>
                </a:xfrm>
              </p:grpSpPr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4332127" y="1919628"/>
                    <a:ext cx="0" cy="846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5777780" y="1922963"/>
                    <a:ext cx="0" cy="8464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TextBox 8"/>
                <p:cNvSpPr txBox="1"/>
                <p:nvPr/>
              </p:nvSpPr>
              <p:spPr>
                <a:xfrm>
                  <a:off x="4801833" y="2057024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861441" y="1807796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-30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680320" y="1791785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7338341" y="1805609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4908894" y="1811640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-70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3" name="Straight Arrow Connector 22"/>
              <p:cNvCxnSpPr/>
              <p:nvPr/>
            </p:nvCxnSpPr>
            <p:spPr>
              <a:xfrm>
                <a:off x="6352368" y="5347715"/>
                <a:ext cx="277032" cy="0"/>
              </a:xfrm>
              <a:prstGeom prst="straightConnector1">
                <a:avLst/>
              </a:prstGeom>
              <a:ln w="158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235084" y="5116651"/>
              <a:ext cx="4705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91292" y="4025257"/>
              <a:ext cx="3532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 flipV="1">
              <a:off x="7836493" y="4353335"/>
              <a:ext cx="0" cy="1737360"/>
            </a:xfrm>
            <a:prstGeom prst="line">
              <a:avLst/>
            </a:prstGeom>
            <a:ln w="19050">
              <a:solidFill>
                <a:srgbClr val="C00000">
                  <a:alpha val="7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8101362" y="4038600"/>
              <a:ext cx="0" cy="203969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243" y="1794981"/>
            <a:ext cx="2332935" cy="182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" name="Group 76"/>
          <p:cNvGrpSpPr/>
          <p:nvPr/>
        </p:nvGrpSpPr>
        <p:grpSpPr>
          <a:xfrm>
            <a:off x="2831452" y="1484784"/>
            <a:ext cx="3396732" cy="2338892"/>
            <a:chOff x="-48868" y="3789040"/>
            <a:chExt cx="3396732" cy="2338892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136922" y="5144836"/>
              <a:ext cx="277032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-48868" y="3789040"/>
              <a:ext cx="3396732" cy="2338892"/>
              <a:chOff x="-48868" y="3789040"/>
              <a:chExt cx="3396732" cy="2338892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-48868" y="3789040"/>
                <a:ext cx="3396732" cy="2338892"/>
                <a:chOff x="-12356" y="4031403"/>
                <a:chExt cx="3396732" cy="2338892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-12356" y="4031403"/>
                  <a:ext cx="3396732" cy="2338892"/>
                  <a:chOff x="4410424" y="1806425"/>
                  <a:chExt cx="4947869" cy="3145586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5105400" y="2125088"/>
                    <a:ext cx="3505200" cy="2662986"/>
                    <a:chOff x="5334000" y="2132418"/>
                    <a:chExt cx="3505200" cy="2662986"/>
                  </a:xfrm>
                </p:grpSpPr>
                <p:cxnSp>
                  <p:nvCxnSpPr>
                    <p:cNvPr id="40" name="Straight Arrow Connector 39"/>
                    <p:cNvCxnSpPr/>
                    <p:nvPr/>
                  </p:nvCxnSpPr>
                  <p:spPr>
                    <a:xfrm flipH="1">
                      <a:off x="5334000" y="2133600"/>
                      <a:ext cx="1" cy="2661804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Arrow Connector 40"/>
                    <p:cNvCxnSpPr/>
                    <p:nvPr/>
                  </p:nvCxnSpPr>
                  <p:spPr>
                    <a:xfrm flipV="1">
                      <a:off x="5334000" y="2132418"/>
                      <a:ext cx="3505200" cy="118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410424" y="4579474"/>
                    <a:ext cx="823389" cy="3725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Z[m]</a:t>
                    </a:r>
                    <a:endPara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8504728" y="1994455"/>
                    <a:ext cx="853565" cy="3725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r>
                      <a:rPr lang="en-US" sz="1200" b="1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 ̊ ]</a:t>
                    </a:r>
                    <a:endPara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5181601" y="2050078"/>
                    <a:ext cx="3292667" cy="67596"/>
                    <a:chOff x="4212651" y="1919516"/>
                    <a:chExt cx="3271406" cy="88089"/>
                  </a:xfrm>
                </p:grpSpPr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>
                      <a:off x="4212651" y="1919630"/>
                      <a:ext cx="0" cy="8463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/>
                    <p:cNvCxnSpPr/>
                    <p:nvPr/>
                  </p:nvCxnSpPr>
                  <p:spPr>
                    <a:xfrm>
                      <a:off x="5874649" y="1922966"/>
                      <a:ext cx="0" cy="8463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/>
                    <p:cNvCxnSpPr/>
                    <p:nvPr/>
                  </p:nvCxnSpPr>
                  <p:spPr>
                    <a:xfrm>
                      <a:off x="7484057" y="1919516"/>
                      <a:ext cx="0" cy="8463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" name="Group 30"/>
                  <p:cNvGrpSpPr/>
                  <p:nvPr/>
                </p:nvGrpSpPr>
                <p:grpSpPr>
                  <a:xfrm rot="5400000">
                    <a:off x="4467970" y="2801520"/>
                    <a:ext cx="1210628" cy="54815"/>
                    <a:chOff x="4332127" y="1919628"/>
                    <a:chExt cx="1445653" cy="87976"/>
                  </a:xfrm>
                </p:grpSpPr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4332127" y="1919628"/>
                      <a:ext cx="0" cy="8463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5777780" y="1922963"/>
                      <a:ext cx="0" cy="8464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4801833" y="2057024"/>
                    <a:ext cx="514567" cy="3311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endPara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6626771" y="1806425"/>
                    <a:ext cx="514567" cy="3311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30</a:t>
                    </a:r>
                    <a:endPara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5001992" y="1813616"/>
                    <a:ext cx="514567" cy="3311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endPara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2" name="TextBox 41"/>
                <p:cNvSpPr txBox="1"/>
                <p:nvPr/>
              </p:nvSpPr>
              <p:spPr>
                <a:xfrm>
                  <a:off x="2614420" y="4033465"/>
                  <a:ext cx="35325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TextBox 73"/>
              <p:cNvSpPr txBox="1"/>
              <p:nvPr/>
            </p:nvSpPr>
            <p:spPr>
              <a:xfrm>
                <a:off x="6076" y="4862982"/>
                <a:ext cx="4705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2000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3" name="מציין מיקום של מספר שקופית 82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647085A-B63F-4A2C-9081-3ADAE2702E42}" type="slidenum">
              <a:rPr lang="es-ES" sz="1200"/>
              <a:pPr/>
              <a:t>8</a:t>
            </a:fld>
            <a:endParaRPr lang="es-ES" sz="1200" dirty="0"/>
          </a:p>
        </p:txBody>
      </p:sp>
      <p:grpSp>
        <p:nvGrpSpPr>
          <p:cNvPr id="47" name="קבוצה 46"/>
          <p:cNvGrpSpPr/>
          <p:nvPr/>
        </p:nvGrpSpPr>
        <p:grpSpPr>
          <a:xfrm>
            <a:off x="126559" y="4869160"/>
            <a:ext cx="2717254" cy="1864440"/>
            <a:chOff x="3143082" y="2170337"/>
            <a:chExt cx="3082910" cy="2245321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1" t="12665" r="43045" b="25941"/>
            <a:stretch/>
          </p:blipFill>
          <p:spPr>
            <a:xfrm>
              <a:off x="3190441" y="2170337"/>
              <a:ext cx="3035551" cy="2245321"/>
            </a:xfrm>
            <a:prstGeom prst="rect">
              <a:avLst/>
            </a:prstGeom>
          </p:spPr>
        </p:pic>
        <p:cxnSp>
          <p:nvCxnSpPr>
            <p:cNvPr id="73" name="Straight Connector 72"/>
            <p:cNvCxnSpPr/>
            <p:nvPr/>
          </p:nvCxnSpPr>
          <p:spPr>
            <a:xfrm>
              <a:off x="4653876" y="3501468"/>
              <a:ext cx="135838" cy="379200"/>
            </a:xfrm>
            <a:prstGeom prst="line">
              <a:avLst/>
            </a:prstGeom>
            <a:ln w="19050">
              <a:solidFill>
                <a:srgbClr val="C00000">
                  <a:alpha val="7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קבוצה 86"/>
            <p:cNvGrpSpPr/>
            <p:nvPr/>
          </p:nvGrpSpPr>
          <p:grpSpPr>
            <a:xfrm>
              <a:off x="3143082" y="3203697"/>
              <a:ext cx="1649770" cy="985555"/>
              <a:chOff x="3142570" y="3200148"/>
              <a:chExt cx="1649770" cy="985555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3419873" y="3200148"/>
                <a:ext cx="1372467" cy="985555"/>
                <a:chOff x="5073292" y="394652"/>
                <a:chExt cx="2557248" cy="1831355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5073292" y="974401"/>
                  <a:ext cx="1341688" cy="1149150"/>
                  <a:chOff x="1517499" y="3422849"/>
                  <a:chExt cx="1341688" cy="1149150"/>
                </a:xfrm>
              </p:grpSpPr>
              <p:cxnSp>
                <p:nvCxnSpPr>
                  <p:cNvPr id="49" name="Straight Arrow Connector 48"/>
                  <p:cNvCxnSpPr/>
                  <p:nvPr/>
                </p:nvCxnSpPr>
                <p:spPr>
                  <a:xfrm>
                    <a:off x="1859282" y="3474721"/>
                    <a:ext cx="113759" cy="1097279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/>
                  <p:cNvCxnSpPr/>
                  <p:nvPr/>
                </p:nvCxnSpPr>
                <p:spPr>
                  <a:xfrm flipV="1">
                    <a:off x="1859280" y="3422849"/>
                    <a:ext cx="999907" cy="58483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/>
                  <p:cNvCxnSpPr/>
                  <p:nvPr/>
                </p:nvCxnSpPr>
                <p:spPr>
                  <a:xfrm flipH="1">
                    <a:off x="1517499" y="3477768"/>
                    <a:ext cx="349402" cy="545592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6" name="TextBox 45"/>
                <p:cNvSpPr txBox="1"/>
                <p:nvPr/>
              </p:nvSpPr>
              <p:spPr>
                <a:xfrm>
                  <a:off x="6147718" y="394652"/>
                  <a:ext cx="1482822" cy="5719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400" b="1" dirty="0" smtClean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ν</a:t>
                  </a:r>
                  <a:r>
                    <a:rPr lang="en-US" sz="1400" b="1" baseline="-25000" dirty="0" smtClean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5473526" y="1739885"/>
                  <a:ext cx="304801" cy="4861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sz="11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6" name="TextBox 85"/>
              <p:cNvSpPr txBox="1"/>
              <p:nvPr/>
            </p:nvSpPr>
            <p:spPr>
              <a:xfrm>
                <a:off x="3142570" y="3538754"/>
                <a:ext cx="1053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sz="1400" b="1" baseline="-25000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 rot="21389290">
              <a:off x="3647283" y="3671727"/>
              <a:ext cx="126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 = 2200[m]</a:t>
              </a:r>
              <a:endParaRPr lang="en-US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מלבן 89"/>
          <p:cNvSpPr/>
          <p:nvPr/>
        </p:nvSpPr>
        <p:spPr>
          <a:xfrm>
            <a:off x="2843808" y="6353504"/>
            <a:ext cx="2358462" cy="3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(Dafni &amp;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Reshef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2012, 2014, 2015)</a:t>
            </a:r>
          </a:p>
        </p:txBody>
      </p:sp>
      <p:grpSp>
        <p:nvGrpSpPr>
          <p:cNvPr id="82" name="קבוצה 81"/>
          <p:cNvGrpSpPr/>
          <p:nvPr/>
        </p:nvGrpSpPr>
        <p:grpSpPr>
          <a:xfrm>
            <a:off x="4716016" y="3938671"/>
            <a:ext cx="2050131" cy="2154625"/>
            <a:chOff x="5911304" y="4279292"/>
            <a:chExt cx="2199164" cy="2248268"/>
          </a:xfrm>
        </p:grpSpPr>
        <p:grpSp>
          <p:nvGrpSpPr>
            <p:cNvPr id="91" name="Group 28"/>
            <p:cNvGrpSpPr/>
            <p:nvPr/>
          </p:nvGrpSpPr>
          <p:grpSpPr>
            <a:xfrm>
              <a:off x="5911304" y="4542736"/>
              <a:ext cx="2199164" cy="1984824"/>
              <a:chOff x="5039836" y="3747425"/>
              <a:chExt cx="2199164" cy="1984824"/>
            </a:xfrm>
          </p:grpSpPr>
          <p:grpSp>
            <p:nvGrpSpPr>
              <p:cNvPr id="92" name="Group 29"/>
              <p:cNvGrpSpPr/>
              <p:nvPr/>
            </p:nvGrpSpPr>
            <p:grpSpPr>
              <a:xfrm>
                <a:off x="5308161" y="4010367"/>
                <a:ext cx="1930839" cy="1651063"/>
                <a:chOff x="3936561" y="253937"/>
                <a:chExt cx="1930839" cy="1651063"/>
              </a:xfrm>
            </p:grpSpPr>
            <p:sp>
              <p:nvSpPr>
                <p:cNvPr id="96" name="Cube 33"/>
                <p:cNvSpPr/>
                <p:nvPr/>
              </p:nvSpPr>
              <p:spPr>
                <a:xfrm>
                  <a:off x="4014704" y="304799"/>
                  <a:ext cx="1852696" cy="1600201"/>
                </a:xfrm>
                <a:prstGeom prst="cub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97" name="Group 34"/>
                <p:cNvGrpSpPr/>
                <p:nvPr/>
              </p:nvGrpSpPr>
              <p:grpSpPr>
                <a:xfrm>
                  <a:off x="3936561" y="253937"/>
                  <a:ext cx="1453877" cy="1573210"/>
                  <a:chOff x="3936561" y="253937"/>
                  <a:chExt cx="1453877" cy="1573210"/>
                </a:xfrm>
              </p:grpSpPr>
              <p:cxnSp>
                <p:nvCxnSpPr>
                  <p:cNvPr id="98" name="Straight Arrow Connector 35"/>
                  <p:cNvCxnSpPr/>
                  <p:nvPr/>
                </p:nvCxnSpPr>
                <p:spPr>
                  <a:xfrm flipH="1">
                    <a:off x="3965302" y="253937"/>
                    <a:ext cx="411480" cy="41148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Arrow Connector 36"/>
                  <p:cNvCxnSpPr/>
                  <p:nvPr/>
                </p:nvCxnSpPr>
                <p:spPr>
                  <a:xfrm>
                    <a:off x="4099828" y="783114"/>
                    <a:ext cx="129061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Arrow Connector 37"/>
                  <p:cNvCxnSpPr/>
                  <p:nvPr/>
                </p:nvCxnSpPr>
                <p:spPr>
                  <a:xfrm>
                    <a:off x="3936561" y="781189"/>
                    <a:ext cx="1" cy="104595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3" name="TextBox 92"/>
              <p:cNvSpPr txBox="1"/>
              <p:nvPr/>
            </p:nvSpPr>
            <p:spPr>
              <a:xfrm>
                <a:off x="5405573" y="3747425"/>
                <a:ext cx="716284" cy="404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ν</a:t>
                </a:r>
                <a:r>
                  <a:rPr lang="en-US" sz="1400" b="1" baseline="-25000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6428825" y="4445359"/>
                <a:ext cx="800099" cy="404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sz="1400" b="1" baseline="-25000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039836" y="5367894"/>
                <a:ext cx="548641" cy="36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" name="Right Arrow 15"/>
            <p:cNvSpPr/>
            <p:nvPr/>
          </p:nvSpPr>
          <p:spPr>
            <a:xfrm rot="8264069" flipV="1">
              <a:off x="6825356" y="4998441"/>
              <a:ext cx="468000" cy="129600"/>
            </a:xfrm>
            <a:prstGeom prst="rightArrow">
              <a:avLst/>
            </a:prstGeom>
            <a:pattFill prst="pct60">
              <a:fgClr>
                <a:srgbClr val="00B050"/>
              </a:fgClr>
              <a:bgClr>
                <a:schemeClr val="bg1"/>
              </a:bgClr>
            </a:patt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3" name="Right Arrow 15"/>
            <p:cNvSpPr/>
            <p:nvPr/>
          </p:nvSpPr>
          <p:spPr>
            <a:xfrm rot="10800000" flipV="1">
              <a:off x="6615780" y="4924465"/>
              <a:ext cx="864000" cy="129349"/>
            </a:xfrm>
            <a:prstGeom prst="rightArrow">
              <a:avLst/>
            </a:prstGeom>
            <a:pattFill prst="pct60">
              <a:fgClr>
                <a:srgbClr val="00B050"/>
              </a:fgClr>
              <a:bgClr>
                <a:schemeClr val="bg1"/>
              </a:bgClr>
            </a:pattFill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aphicFrame>
          <p:nvGraphicFramePr>
            <p:cNvPr id="104" name="אובייקט 10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9602774"/>
                </p:ext>
              </p:extLst>
            </p:nvPr>
          </p:nvGraphicFramePr>
          <p:xfrm>
            <a:off x="7445374" y="4703020"/>
            <a:ext cx="440151" cy="583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07" name="משוואה" r:id="rId6" imgW="291960" imgH="368280" progId="Equation.3">
                    <p:embed/>
                  </p:oleObj>
                </mc:Choice>
                <mc:Fallback>
                  <p:oleObj name="משוואה" r:id="rId6" imgW="2919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5374" y="4703020"/>
                          <a:ext cx="440151" cy="583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אובייקט 10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3803537"/>
                </p:ext>
              </p:extLst>
            </p:nvPr>
          </p:nvGraphicFramePr>
          <p:xfrm>
            <a:off x="7073899" y="4279292"/>
            <a:ext cx="443211" cy="585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08" name="משוואה" r:id="rId8" imgW="291960" imgH="368280" progId="Equation.3">
                    <p:embed/>
                  </p:oleObj>
                </mc:Choice>
                <mc:Fallback>
                  <p:oleObj name="משוואה" r:id="rId8" imgW="2919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3899" y="4279292"/>
                          <a:ext cx="443211" cy="5852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1" name="אובייקט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541191"/>
              </p:ext>
            </p:extLst>
          </p:nvPr>
        </p:nvGraphicFramePr>
        <p:xfrm>
          <a:off x="5050655" y="5157192"/>
          <a:ext cx="1338140" cy="708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9" name="משוואה" r:id="rId10" imgW="1143000" imgH="736560" progId="Equation.3">
                  <p:embed/>
                </p:oleObj>
              </mc:Choice>
              <mc:Fallback>
                <p:oleObj name="משוואה" r:id="rId10" imgW="1143000" imgH="73656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0655" y="5157192"/>
                        <a:ext cx="1338140" cy="708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71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26987"/>
            <a:ext cx="9144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Dip-Angle Image Gathers</a:t>
            </a:r>
            <a:endParaRPr lang="es-UY" alt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מציין מיקום של מספר שקופית 24"/>
          <p:cNvSpPr>
            <a:spLocks noGrp="1"/>
          </p:cNvSpPr>
          <p:nvPr>
            <p:ph type="sldNum" sz="quarter" idx="12"/>
          </p:nvPr>
        </p:nvSpPr>
        <p:spPr>
          <a:xfrm>
            <a:off x="6758880" y="6337126"/>
            <a:ext cx="2133600" cy="476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C647085A-B63F-4A2C-9081-3ADAE2702E42}" type="slidenum">
              <a:rPr lang="es-ES" sz="1200"/>
              <a:pPr/>
              <a:t>9</a:t>
            </a:fld>
            <a:endParaRPr lang="es-ES" sz="1200"/>
          </a:p>
        </p:txBody>
      </p:sp>
      <p:sp>
        <p:nvSpPr>
          <p:cNvPr id="27" name="TextBox 26"/>
          <p:cNvSpPr txBox="1"/>
          <p:nvPr/>
        </p:nvSpPr>
        <p:spPr>
          <a:xfrm>
            <a:off x="179512" y="987107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the dip information: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structural information is “hidden” in the dip-angle CIGs.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24" y="3251370"/>
            <a:ext cx="2316594" cy="181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8"/>
          <p:cNvGrpSpPr/>
          <p:nvPr/>
        </p:nvGrpSpPr>
        <p:grpSpPr>
          <a:xfrm>
            <a:off x="2771800" y="2952452"/>
            <a:ext cx="3362604" cy="2348756"/>
            <a:chOff x="6148862" y="4025257"/>
            <a:chExt cx="3362604" cy="2348756"/>
          </a:xfrm>
        </p:grpSpPr>
        <p:grpSp>
          <p:nvGrpSpPr>
            <p:cNvPr id="9" name="Group 77"/>
            <p:cNvGrpSpPr/>
            <p:nvPr/>
          </p:nvGrpSpPr>
          <p:grpSpPr>
            <a:xfrm>
              <a:off x="6148862" y="4027833"/>
              <a:ext cx="3362604" cy="2346180"/>
              <a:chOff x="6148862" y="4020518"/>
              <a:chExt cx="3362604" cy="2346180"/>
            </a:xfrm>
          </p:grpSpPr>
          <p:grpSp>
            <p:nvGrpSpPr>
              <p:cNvPr id="14" name="Group 2"/>
              <p:cNvGrpSpPr/>
              <p:nvPr/>
            </p:nvGrpSpPr>
            <p:grpSpPr>
              <a:xfrm>
                <a:off x="6148862" y="4020518"/>
                <a:ext cx="3362604" cy="2346180"/>
                <a:chOff x="4394425" y="1791785"/>
                <a:chExt cx="4898157" cy="3155387"/>
              </a:xfrm>
            </p:grpSpPr>
            <p:grpSp>
              <p:nvGrpSpPr>
                <p:cNvPr id="16" name="Group 3"/>
                <p:cNvGrpSpPr/>
                <p:nvPr/>
              </p:nvGrpSpPr>
              <p:grpSpPr>
                <a:xfrm>
                  <a:off x="5105400" y="2125088"/>
                  <a:ext cx="3505200" cy="2662986"/>
                  <a:chOff x="5334000" y="2132418"/>
                  <a:chExt cx="3505200" cy="2662986"/>
                </a:xfrm>
              </p:grpSpPr>
              <p:cxnSp>
                <p:nvCxnSpPr>
                  <p:cNvPr id="36" name="Straight Arrow Connector 20"/>
                  <p:cNvCxnSpPr/>
                  <p:nvPr/>
                </p:nvCxnSpPr>
                <p:spPr>
                  <a:xfrm flipH="1">
                    <a:off x="5334000" y="2133600"/>
                    <a:ext cx="1" cy="26618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21"/>
                  <p:cNvCxnSpPr/>
                  <p:nvPr/>
                </p:nvCxnSpPr>
                <p:spPr>
                  <a:xfrm flipV="1">
                    <a:off x="5334000" y="2132418"/>
                    <a:ext cx="3505200" cy="118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4394425" y="4574635"/>
                  <a:ext cx="846731" cy="372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Z[m]</a:t>
                  </a:r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8477073" y="2005631"/>
                  <a:ext cx="815509" cy="372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ν</a:t>
                  </a:r>
                  <a:r>
                    <a:rPr lang="en-US" sz="1200" b="1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sz="1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 ̊ ]</a:t>
                  </a:r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9" name="Group 6"/>
                <p:cNvGrpSpPr/>
                <p:nvPr/>
              </p:nvGrpSpPr>
              <p:grpSpPr>
                <a:xfrm>
                  <a:off x="5181601" y="2050070"/>
                  <a:ext cx="3292667" cy="67733"/>
                  <a:chOff x="4212651" y="1919516"/>
                  <a:chExt cx="3271406" cy="88268"/>
                </a:xfrm>
              </p:grpSpPr>
              <p:cxnSp>
                <p:nvCxnSpPr>
                  <p:cNvPr id="31" name="Straight Connector 15"/>
                  <p:cNvCxnSpPr/>
                  <p:nvPr/>
                </p:nvCxnSpPr>
                <p:spPr>
                  <a:xfrm>
                    <a:off x="4212651" y="1919630"/>
                    <a:ext cx="0" cy="846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16"/>
                  <p:cNvCxnSpPr/>
                  <p:nvPr/>
                </p:nvCxnSpPr>
                <p:spPr>
                  <a:xfrm>
                    <a:off x="5174342" y="1920632"/>
                    <a:ext cx="0" cy="846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17"/>
                  <p:cNvCxnSpPr/>
                  <p:nvPr/>
                </p:nvCxnSpPr>
                <p:spPr>
                  <a:xfrm>
                    <a:off x="5874649" y="1922966"/>
                    <a:ext cx="0" cy="846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18"/>
                  <p:cNvCxnSpPr/>
                  <p:nvPr/>
                </p:nvCxnSpPr>
                <p:spPr>
                  <a:xfrm>
                    <a:off x="7484057" y="1919516"/>
                    <a:ext cx="0" cy="846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19"/>
                  <p:cNvCxnSpPr/>
                  <p:nvPr/>
                </p:nvCxnSpPr>
                <p:spPr>
                  <a:xfrm>
                    <a:off x="6582223" y="1923145"/>
                    <a:ext cx="0" cy="8463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7"/>
                <p:cNvGrpSpPr/>
                <p:nvPr/>
              </p:nvGrpSpPr>
              <p:grpSpPr>
                <a:xfrm rot="5400000">
                  <a:off x="4467970" y="2801520"/>
                  <a:ext cx="1210628" cy="54815"/>
                  <a:chOff x="4332127" y="1919628"/>
                  <a:chExt cx="1445653" cy="87976"/>
                </a:xfrm>
              </p:grpSpPr>
              <p:cxnSp>
                <p:nvCxnSpPr>
                  <p:cNvPr id="29" name="Straight Connector 13"/>
                  <p:cNvCxnSpPr/>
                  <p:nvPr/>
                </p:nvCxnSpPr>
                <p:spPr>
                  <a:xfrm>
                    <a:off x="4332127" y="1919628"/>
                    <a:ext cx="0" cy="846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14"/>
                  <p:cNvCxnSpPr/>
                  <p:nvPr/>
                </p:nvCxnSpPr>
                <p:spPr>
                  <a:xfrm>
                    <a:off x="5777780" y="1922963"/>
                    <a:ext cx="0" cy="8464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4801833" y="2057024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861441" y="1807796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-30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6680320" y="1791785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338341" y="1805609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908894" y="1811640"/>
                  <a:ext cx="514567" cy="331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-70</a:t>
                  </a:r>
                  <a:endPara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5" name="Straight Arrow Connector 22"/>
              <p:cNvCxnSpPr/>
              <p:nvPr/>
            </p:nvCxnSpPr>
            <p:spPr>
              <a:xfrm>
                <a:off x="6352368" y="5347715"/>
                <a:ext cx="277032" cy="0"/>
              </a:xfrm>
              <a:prstGeom prst="straightConnector1">
                <a:avLst/>
              </a:prstGeom>
              <a:ln w="158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6235084" y="5116651"/>
              <a:ext cx="4705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91292" y="4025257"/>
              <a:ext cx="3532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68"/>
            <p:cNvCxnSpPr/>
            <p:nvPr/>
          </p:nvCxnSpPr>
          <p:spPr>
            <a:xfrm flipV="1">
              <a:off x="7836493" y="4353335"/>
              <a:ext cx="0" cy="1737360"/>
            </a:xfrm>
            <a:prstGeom prst="line">
              <a:avLst/>
            </a:prstGeom>
            <a:ln w="19050">
              <a:solidFill>
                <a:srgbClr val="C00000">
                  <a:alpha val="7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69"/>
            <p:cNvCxnSpPr/>
            <p:nvPr/>
          </p:nvCxnSpPr>
          <p:spPr>
            <a:xfrm>
              <a:off x="8101362" y="4038600"/>
              <a:ext cx="0" cy="203969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82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1427</Words>
  <Application>Microsoft Office PowerPoint</Application>
  <PresentationFormat>‫הצגה על המסך (4:3)</PresentationFormat>
  <Paragraphs>379</Paragraphs>
  <Slides>37</Slides>
  <Notes>0</Notes>
  <HiddenSlides>0</HiddenSlides>
  <MMClips>8</MMClips>
  <ScaleCrop>false</ScaleCrop>
  <HeadingPairs>
    <vt:vector size="6" baseType="variant"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37</vt:i4>
      </vt:variant>
    </vt:vector>
  </HeadingPairs>
  <TitlesOfParts>
    <vt:vector size="39" baseType="lpstr">
      <vt:lpstr>Diseño predeterminado</vt:lpstr>
      <vt:lpstr>משוואה</vt:lpstr>
      <vt:lpstr>מצגת של PowerPoint</vt:lpstr>
      <vt:lpstr>Wave Equation Angle Domain Image Gathers</vt:lpstr>
      <vt:lpstr>Extended Depth Imaging</vt:lpstr>
      <vt:lpstr>מצגת של PowerPoint</vt:lpstr>
      <vt:lpstr>Angle Domain Image Extension</vt:lpstr>
      <vt:lpstr>מצגת של PowerPoint</vt:lpstr>
      <vt:lpstr>LAD Image Gathers</vt:lpstr>
      <vt:lpstr>מצגת של PowerPoint</vt:lpstr>
      <vt:lpstr>Dip-Angle Image Gathers</vt:lpstr>
      <vt:lpstr>Dip-Angle Image Gathers</vt:lpstr>
      <vt:lpstr>Dip-Angle Image Gathers</vt:lpstr>
      <vt:lpstr>Dip-Angle Image Gathers</vt:lpstr>
      <vt:lpstr>LAD Image Gathers (Wave-equation-based)</vt:lpstr>
      <vt:lpstr>HOCIGs subsurface offset extensions</vt:lpstr>
      <vt:lpstr>HOCIGs</vt:lpstr>
      <vt:lpstr>HOCIGs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ADCIGs back to angles…</vt:lpstr>
      <vt:lpstr>ADCIGγ</vt:lpstr>
      <vt:lpstr>ADCIGγ</vt:lpstr>
      <vt:lpstr>ADCIGν</vt:lpstr>
      <vt:lpstr>ADCIGν</vt:lpstr>
      <vt:lpstr>ADCIGν</vt:lpstr>
      <vt:lpstr>מצגת של PowerPoint</vt:lpstr>
      <vt:lpstr>מצגת של PowerPoint</vt:lpstr>
      <vt:lpstr>מצגת של PowerPoint</vt:lpstr>
    </vt:vector>
  </TitlesOfParts>
  <Company>Siracusa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raanan dafni</cp:lastModifiedBy>
  <cp:revision>324</cp:revision>
  <dcterms:created xsi:type="dcterms:W3CDTF">2009-01-22T01:38:59Z</dcterms:created>
  <dcterms:modified xsi:type="dcterms:W3CDTF">2015-04-30T21:39:05Z</dcterms:modified>
</cp:coreProperties>
</file>